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43"/>
  </p:notesMasterIdLst>
  <p:sldIdLst>
    <p:sldId id="774" r:id="rId2"/>
    <p:sldId id="793" r:id="rId3"/>
    <p:sldId id="497" r:id="rId4"/>
    <p:sldId id="746" r:id="rId5"/>
    <p:sldId id="771" r:id="rId6"/>
    <p:sldId id="772" r:id="rId7"/>
    <p:sldId id="773" r:id="rId8"/>
    <p:sldId id="753" r:id="rId9"/>
    <p:sldId id="755" r:id="rId10"/>
    <p:sldId id="756" r:id="rId11"/>
    <p:sldId id="757" r:id="rId12"/>
    <p:sldId id="758" r:id="rId13"/>
    <p:sldId id="759" r:id="rId14"/>
    <p:sldId id="760" r:id="rId15"/>
    <p:sldId id="762" r:id="rId16"/>
    <p:sldId id="763" r:id="rId17"/>
    <p:sldId id="764" r:id="rId18"/>
    <p:sldId id="775" r:id="rId19"/>
    <p:sldId id="777" r:id="rId20"/>
    <p:sldId id="776" r:id="rId21"/>
    <p:sldId id="778" r:id="rId22"/>
    <p:sldId id="498" r:id="rId23"/>
    <p:sldId id="747" r:id="rId24"/>
    <p:sldId id="499" r:id="rId25"/>
    <p:sldId id="791" r:id="rId26"/>
    <p:sldId id="500" r:id="rId27"/>
    <p:sldId id="783" r:id="rId28"/>
    <p:sldId id="789" r:id="rId29"/>
    <p:sldId id="790" r:id="rId30"/>
    <p:sldId id="503" r:id="rId31"/>
    <p:sldId id="792" r:id="rId32"/>
    <p:sldId id="799" r:id="rId33"/>
    <p:sldId id="795" r:id="rId34"/>
    <p:sldId id="782" r:id="rId35"/>
    <p:sldId id="796" r:id="rId36"/>
    <p:sldId id="784" r:id="rId37"/>
    <p:sldId id="786" r:id="rId38"/>
    <p:sldId id="788" r:id="rId39"/>
    <p:sldId id="797" r:id="rId40"/>
    <p:sldId id="798" r:id="rId41"/>
    <p:sldId id="787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3"/>
    <p:restoredTop sz="94762"/>
  </p:normalViewPr>
  <p:slideViewPr>
    <p:cSldViewPr snapToGrid="0" snapToObjects="1">
      <p:cViewPr>
        <p:scale>
          <a:sx n="311" d="100"/>
          <a:sy n="311" d="100"/>
        </p:scale>
        <p:origin x="-8016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150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147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12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261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794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935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753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67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598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399696-3682-458A-9BA0-021FC9400ABE}" type="slidenum">
              <a:rPr lang="en-US"/>
              <a:pPr/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7185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23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19597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1E371-421D-49EC-9A00-3DC7A9CDA486}" type="slidenum">
              <a:rPr lang="en-US"/>
              <a:pPr/>
              <a:t>24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269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958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9" name="Marcador de nota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>
              <a:latin typeface="Arial" charset="-52"/>
              <a:ea typeface="Arial" charset="-52"/>
              <a:cs typeface="Arial" charset="-52"/>
            </a:endParaRPr>
          </a:p>
        </p:txBody>
      </p:sp>
      <p:sp>
        <p:nvSpPr>
          <p:cNvPr id="19460" name="Marcador de número de diapositiva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06983-F544-F949-A78D-AC131DCE4552}" type="slidenum">
              <a:rPr lang="es-ES" smtClean="0">
                <a:latin typeface="Arial" charset="-52"/>
                <a:ea typeface="Arial" charset="-52"/>
                <a:cs typeface="Arial" charset="-52"/>
              </a:rPr>
              <a:pPr/>
              <a:t>25</a:t>
            </a:fld>
            <a:endParaRPr lang="es-ES">
              <a:latin typeface="Arial" charset="-52"/>
              <a:ea typeface="Arial" charset="-52"/>
              <a:cs typeface="Arial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86735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1442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1144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761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71A7B-4774-48B1-BB70-4F39729F0607}" type="slidenum">
              <a:rPr lang="en-US"/>
              <a:pPr/>
              <a:t>29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r>
              <a:rPr lang="es-ES" dirty="0" err="1"/>
              <a:t>Generation</a:t>
            </a:r>
            <a:r>
              <a:rPr lang="es-ES" baseline="0" dirty="0"/>
              <a:t> of 3D </a:t>
            </a:r>
            <a:r>
              <a:rPr lang="es-ES" baseline="0" dirty="0" err="1"/>
              <a:t>meshes</a:t>
            </a:r>
            <a:r>
              <a:rPr lang="es-ES" baseline="0" dirty="0"/>
              <a:t> &gt; </a:t>
            </a:r>
            <a:r>
              <a:rPr lang="es-ES" baseline="0" dirty="0" err="1"/>
              <a:t>blackboard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73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079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FCA58-1095-4A63-85CB-72DE8609638A}" type="slidenum">
              <a:rPr lang="en-US"/>
              <a:pPr/>
              <a:t>31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811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F19DA8-E282-4E63-9FB1-69D6A3FD6FEB}" type="slidenum">
              <a:rPr lang="en-US"/>
              <a:pPr/>
              <a:t>33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3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061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35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06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3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800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07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83C359-E936-436D-B4F7-A1BBE217955F}" type="slidenum">
              <a:rPr lang="en-US"/>
              <a:pPr/>
              <a:t>10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11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 rot="5400000">
            <a:off x="5463777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531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i-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5367" y="931462"/>
            <a:ext cx="906521" cy="350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" name="Shape 22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" name="Shape 30" descr="LOGOUCMONOTONO-InicioVideo.psd"/>
          <p:cNvPicPr preferRelativeResize="0"/>
          <p:nvPr/>
        </p:nvPicPr>
        <p:blipFill rotWithShape="1">
          <a:blip r:embed="rId2">
            <a:alphaModFix/>
          </a:blip>
          <a:srcRect l="18191" t="18321" r="18773" b="14951"/>
          <a:stretch/>
        </p:blipFill>
        <p:spPr>
          <a:xfrm>
            <a:off x="8280400" y="4642485"/>
            <a:ext cx="663046" cy="39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45026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s-ES"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3026072" y="1267635"/>
            <a:ext cx="3066865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18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18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18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18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18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18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18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8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05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05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9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</a:p>
          <a:p>
            <a:pPr algn="ctr"/>
            <a:endParaRPr lang="en-US" sz="9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699597"/>
            <a:ext cx="1689100" cy="532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18499" y="799203"/>
            <a:ext cx="71167" cy="7116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/>
          <p:cNvSpPr/>
          <p:nvPr/>
        </p:nvSpPr>
        <p:spPr>
          <a:xfrm>
            <a:off x="4032799" y="913503"/>
            <a:ext cx="71167" cy="7116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>
            <a:off x="3856964" y="1027803"/>
            <a:ext cx="71167" cy="7116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4147099" y="743142"/>
            <a:ext cx="71167" cy="711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/>
          <p:cNvSpPr/>
          <p:nvPr/>
        </p:nvSpPr>
        <p:spPr>
          <a:xfrm>
            <a:off x="3999294" y="1126339"/>
            <a:ext cx="71167" cy="7116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/>
          <p:cNvSpPr txBox="1"/>
          <p:nvPr/>
        </p:nvSpPr>
        <p:spPr>
          <a:xfrm>
            <a:off x="1143001" y="2273300"/>
            <a:ext cx="6858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solidFill>
                  <a:srgbClr val="FFFFFF"/>
                </a:solidFill>
                <a:latin typeface="Trebuchet MS"/>
                <a:cs typeface="Trebuchet MS"/>
              </a:rPr>
              <a:t>Introducción </a:t>
            </a:r>
          </a:p>
          <a:p>
            <a:pPr algn="ctr"/>
            <a:endParaRPr lang="es-CL" sz="75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750" dirty="0">
                <a:solidFill>
                  <a:srgbClr val="FFFFFF"/>
                </a:solidFill>
                <a:latin typeface="Trebuchet MS"/>
                <a:cs typeface="Trebuchet MS"/>
              </a:rPr>
              <a:t>[ Capítulo 1 ]</a:t>
            </a:r>
          </a:p>
        </p:txBody>
      </p:sp>
    </p:spTree>
    <p:extLst>
      <p:ext uri="{BB962C8B-B14F-4D97-AF65-F5344CB8AC3E}">
        <p14:creationId xmlns:p14="http://schemas.microsoft.com/office/powerpoint/2010/main" val="78451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3" y="438687"/>
            <a:ext cx="6405628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3" y="438686"/>
            <a:ext cx="6405628" cy="426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38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389557"/>
            <a:ext cx="2952890" cy="2012028"/>
          </a:xfrm>
          <a:prstGeom prst="rect">
            <a:avLst/>
          </a:prstGeom>
        </p:spPr>
      </p:pic>
      <p:pic>
        <p:nvPicPr>
          <p:cNvPr id="3" name="Picture 2" descr="Screen Shot 2014-07-31 at 6.36.00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387593"/>
            <a:ext cx="2952890" cy="2012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849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8E09EF6-A1EB-D746-807A-1884B963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31 at 6.36.00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6" y="436722"/>
            <a:ext cx="661025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1 at 6.32.13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0" y="438687"/>
            <a:ext cx="661025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1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413678"/>
            <a:ext cx="2952890" cy="1963787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411713"/>
            <a:ext cx="2952890" cy="1963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768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50A0EBC8-1CCB-D540-861D-9564C8DA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38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1" y="436722"/>
            <a:ext cx="641122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5" y="438687"/>
            <a:ext cx="641122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9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64" y="380171"/>
            <a:ext cx="6989890" cy="4442792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C424A0-4452-B94A-82D9-43FF50725529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F3354A-0316-3A4A-A9D2-755FFD6A31C3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4BB3AB-CC55-2541-A0C3-58FF15ECCE09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23917-DEA4-364A-A7DD-BD66E1CEEDB5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9172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2"/>
            <a:ext cx="6989888" cy="44427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BD9DC0-4A1F-5047-8E8F-286F0A9E0005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70B6A-7388-D54B-B30F-7BE74D54E0B1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D5F89-8295-B542-A791-34BEDA9BA09A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7C609-6F41-7A42-BB6B-80B3846E859C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9327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2798918" y="2156251"/>
            <a:ext cx="3546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Definiciones</a:t>
            </a:r>
          </a:p>
        </p:txBody>
      </p:sp>
    </p:spTree>
    <p:extLst>
      <p:ext uri="{BB962C8B-B14F-4D97-AF65-F5344CB8AC3E}">
        <p14:creationId xmlns:p14="http://schemas.microsoft.com/office/powerpoint/2010/main" val="800606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1"/>
            <a:ext cx="6989888" cy="444279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C40D6-E80F-6C43-ABAD-DFDA44211D6C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A79D2C-E694-4D4B-B32A-8A013030402B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E988-4CBA-AB4A-9BC1-AD4891F73894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C440E-99FA-5744-9D12-A6426C9B3A0A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0943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8545755-3E9B-FC4F-A388-E7CD05273AF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964" y="380171"/>
            <a:ext cx="6989888" cy="444279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6967AD-6379-0445-89C8-293DCBEBA973}"/>
              </a:ext>
            </a:extLst>
          </p:cNvPr>
          <p:cNvSpPr/>
          <p:nvPr/>
        </p:nvSpPr>
        <p:spPr>
          <a:xfrm>
            <a:off x="736169" y="-244098"/>
            <a:ext cx="7694909" cy="1069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C16D19-F8BA-A543-9EF5-A5076B2D05FB}"/>
              </a:ext>
            </a:extLst>
          </p:cNvPr>
          <p:cNvSpPr/>
          <p:nvPr/>
        </p:nvSpPr>
        <p:spPr>
          <a:xfrm>
            <a:off x="724546" y="3845518"/>
            <a:ext cx="7694909" cy="15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7F31B-DD6B-6240-A421-8A66636F9382}"/>
              </a:ext>
            </a:extLst>
          </p:cNvPr>
          <p:cNvSpPr/>
          <p:nvPr/>
        </p:nvSpPr>
        <p:spPr>
          <a:xfrm>
            <a:off x="559877" y="263472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4E34FE-2832-4C49-B3F6-6F9D72D5112A}"/>
              </a:ext>
            </a:extLst>
          </p:cNvPr>
          <p:cNvSpPr/>
          <p:nvPr/>
        </p:nvSpPr>
        <p:spPr>
          <a:xfrm>
            <a:off x="6752206" y="320960"/>
            <a:ext cx="1861734" cy="4316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8974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>
            <a:lum bright="12000"/>
          </a:blip>
          <a:srcRect/>
          <a:stretch>
            <a:fillRect/>
          </a:stretch>
        </p:blipFill>
        <p:spPr bwMode="auto">
          <a:xfrm>
            <a:off x="490024" y="2239566"/>
            <a:ext cx="2468165" cy="183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971292" y="2981328"/>
            <a:ext cx="2912271" cy="646510"/>
            <a:chOff x="2523" y="2378"/>
            <a:chExt cx="2446" cy="543"/>
          </a:xfrm>
        </p:grpSpPr>
        <p:sp>
          <p:nvSpPr>
            <p:cNvPr id="11320" name="Line 5"/>
            <p:cNvSpPr>
              <a:spLocks noChangeShapeType="1"/>
            </p:cNvSpPr>
            <p:nvPr/>
          </p:nvSpPr>
          <p:spPr bwMode="auto">
            <a:xfrm>
              <a:off x="2523" y="2523"/>
              <a:ext cx="613" cy="0"/>
            </a:xfrm>
            <a:prstGeom prst="line">
              <a:avLst/>
            </a:prstGeom>
            <a:noFill/>
            <a:ln w="38100">
              <a:solidFill>
                <a:srgbClr val="CCEC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1321" name="Text Box 6"/>
            <p:cNvSpPr txBox="1">
              <a:spLocks noChangeArrowheads="1"/>
            </p:cNvSpPr>
            <p:nvPr/>
          </p:nvSpPr>
          <p:spPr bwMode="auto">
            <a:xfrm>
              <a:off x="3197" y="2378"/>
              <a:ext cx="177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Esta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pieza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</a:t>
              </a:r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tiene</a:t>
              </a:r>
              <a:r>
                <a:rPr lang="en-US" sz="1800" i="1" dirty="0">
                  <a:solidFill>
                    <a:srgbClr val="FF0000"/>
                  </a:solidFill>
                  <a:latin typeface="Trebuchet MS" pitchFamily="34" charset="0"/>
                </a:rPr>
                <a:t> 7 </a:t>
              </a:r>
            </a:p>
            <a:p>
              <a:pPr eaLnBrk="0" hangingPunct="0"/>
              <a:r>
                <a:rPr lang="en-US" sz="1800" i="1" dirty="0" err="1">
                  <a:solidFill>
                    <a:srgbClr val="FF0000"/>
                  </a:solidFill>
                  <a:latin typeface="Trebuchet MS" pitchFamily="34" charset="0"/>
                </a:rPr>
                <a:t>defectos</a:t>
              </a:r>
              <a:endParaRPr lang="en-US" sz="1800" i="1" dirty="0">
                <a:solidFill>
                  <a:srgbClr val="FF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40156" y="2905125"/>
            <a:ext cx="688181" cy="757238"/>
            <a:chOff x="1321" y="2314"/>
            <a:chExt cx="578" cy="636"/>
          </a:xfrm>
        </p:grpSpPr>
        <p:grpSp>
          <p:nvGrpSpPr>
            <p:cNvPr id="11271" name="Group 8"/>
            <p:cNvGrpSpPr>
              <a:grpSpLocks/>
            </p:cNvGrpSpPr>
            <p:nvPr/>
          </p:nvGrpSpPr>
          <p:grpSpPr bwMode="auto">
            <a:xfrm>
              <a:off x="1543" y="2355"/>
              <a:ext cx="182" cy="189"/>
              <a:chOff x="1543" y="2355"/>
              <a:chExt cx="182" cy="189"/>
            </a:xfrm>
          </p:grpSpPr>
          <p:sp>
            <p:nvSpPr>
              <p:cNvPr id="11314" name="Oval 9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15" name="Group 10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6" name="Line 11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7" name="Line 12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8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9" name="Line 1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2" name="Group 15"/>
            <p:cNvGrpSpPr>
              <a:grpSpLocks/>
            </p:cNvGrpSpPr>
            <p:nvPr/>
          </p:nvGrpSpPr>
          <p:grpSpPr bwMode="auto">
            <a:xfrm>
              <a:off x="1531" y="2461"/>
              <a:ext cx="182" cy="189"/>
              <a:chOff x="1543" y="2355"/>
              <a:chExt cx="182" cy="189"/>
            </a:xfrm>
          </p:grpSpPr>
          <p:sp>
            <p:nvSpPr>
              <p:cNvPr id="11308" name="Oval 16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09" name="Group 17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10" name="Line 18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1" name="Line 19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2" name="Line 20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13" name="Line 2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3" name="Group 22"/>
            <p:cNvGrpSpPr>
              <a:grpSpLocks/>
            </p:cNvGrpSpPr>
            <p:nvPr/>
          </p:nvGrpSpPr>
          <p:grpSpPr bwMode="auto">
            <a:xfrm>
              <a:off x="1507" y="2555"/>
              <a:ext cx="182" cy="189"/>
              <a:chOff x="1543" y="2355"/>
              <a:chExt cx="182" cy="189"/>
            </a:xfrm>
          </p:grpSpPr>
          <p:sp>
            <p:nvSpPr>
              <p:cNvPr id="11302" name="Oval 23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303" name="Group 24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304" name="Line 25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5" name="Line 26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6" name="Line 2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7" name="Line 2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4" name="Group 29"/>
            <p:cNvGrpSpPr>
              <a:grpSpLocks/>
            </p:cNvGrpSpPr>
            <p:nvPr/>
          </p:nvGrpSpPr>
          <p:grpSpPr bwMode="auto">
            <a:xfrm>
              <a:off x="1717" y="2701"/>
              <a:ext cx="182" cy="189"/>
              <a:chOff x="1543" y="2355"/>
              <a:chExt cx="182" cy="189"/>
            </a:xfrm>
          </p:grpSpPr>
          <p:sp>
            <p:nvSpPr>
              <p:cNvPr id="11296" name="Oval 30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97" name="Group 31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8" name="Line 32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9" name="Line 33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0" name="Line 34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301" name="Line 3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5" name="Group 36"/>
            <p:cNvGrpSpPr>
              <a:grpSpLocks/>
            </p:cNvGrpSpPr>
            <p:nvPr/>
          </p:nvGrpSpPr>
          <p:grpSpPr bwMode="auto">
            <a:xfrm>
              <a:off x="1469" y="2761"/>
              <a:ext cx="182" cy="189"/>
              <a:chOff x="1543" y="2355"/>
              <a:chExt cx="182" cy="189"/>
            </a:xfrm>
          </p:grpSpPr>
          <p:sp>
            <p:nvSpPr>
              <p:cNvPr id="11290" name="Oval 37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91" name="Group 38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92" name="Line 39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3" name="Line 40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4" name="Line 41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95" name="Line 4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6" name="Group 43"/>
            <p:cNvGrpSpPr>
              <a:grpSpLocks/>
            </p:cNvGrpSpPr>
            <p:nvPr/>
          </p:nvGrpSpPr>
          <p:grpSpPr bwMode="auto">
            <a:xfrm>
              <a:off x="1501" y="2679"/>
              <a:ext cx="182" cy="189"/>
              <a:chOff x="1543" y="2355"/>
              <a:chExt cx="182" cy="189"/>
            </a:xfrm>
          </p:grpSpPr>
          <p:sp>
            <p:nvSpPr>
              <p:cNvPr id="11284" name="Oval 44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85" name="Group 45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6" name="Line 46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7" name="Line 47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8" name="Line 4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9" name="Line 49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  <p:grpSp>
          <p:nvGrpSpPr>
            <p:cNvPr id="11277" name="Group 50"/>
            <p:cNvGrpSpPr>
              <a:grpSpLocks/>
            </p:cNvGrpSpPr>
            <p:nvPr/>
          </p:nvGrpSpPr>
          <p:grpSpPr bwMode="auto">
            <a:xfrm>
              <a:off x="1321" y="2314"/>
              <a:ext cx="182" cy="189"/>
              <a:chOff x="1543" y="2355"/>
              <a:chExt cx="182" cy="189"/>
            </a:xfrm>
          </p:grpSpPr>
          <p:sp>
            <p:nvSpPr>
              <p:cNvPr id="11278" name="Oval 51"/>
              <p:cNvSpPr>
                <a:spLocks noChangeArrowheads="1"/>
              </p:cNvSpPr>
              <p:nvPr/>
            </p:nvSpPr>
            <p:spPr bwMode="auto">
              <a:xfrm>
                <a:off x="1571" y="2381"/>
                <a:ext cx="126" cy="138"/>
              </a:xfrm>
              <a:prstGeom prst="ellipse">
                <a:avLst/>
              </a:prstGeom>
              <a:noFill/>
              <a:ln w="63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s-CL" sz="1050"/>
              </a:p>
            </p:txBody>
          </p:sp>
          <p:grpSp>
            <p:nvGrpSpPr>
              <p:cNvPr id="11279" name="Group 52"/>
              <p:cNvGrpSpPr>
                <a:grpSpLocks/>
              </p:cNvGrpSpPr>
              <p:nvPr/>
            </p:nvGrpSpPr>
            <p:grpSpPr bwMode="auto">
              <a:xfrm>
                <a:off x="1543" y="2355"/>
                <a:ext cx="182" cy="189"/>
                <a:chOff x="1543" y="2355"/>
                <a:chExt cx="182" cy="189"/>
              </a:xfrm>
            </p:grpSpPr>
            <p:sp>
              <p:nvSpPr>
                <p:cNvPr id="11280" name="Line 53"/>
                <p:cNvSpPr>
                  <a:spLocks noChangeShapeType="1"/>
                </p:cNvSpPr>
                <p:nvPr/>
              </p:nvSpPr>
              <p:spPr bwMode="auto">
                <a:xfrm>
                  <a:off x="1677" y="2448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1" name="Line 54"/>
                <p:cNvSpPr>
                  <a:spLocks noChangeShapeType="1"/>
                </p:cNvSpPr>
                <p:nvPr/>
              </p:nvSpPr>
              <p:spPr bwMode="auto">
                <a:xfrm>
                  <a:off x="1543" y="2447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2" name="Line 55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520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  <p:sp>
              <p:nvSpPr>
                <p:cNvPr id="11283" name="Line 56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1611" y="2379"/>
                  <a:ext cx="48" cy="0"/>
                </a:xfrm>
                <a:prstGeom prst="line">
                  <a:avLst/>
                </a:prstGeom>
                <a:noFill/>
                <a:ln w="63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L" sz="1050"/>
                </a:p>
              </p:txBody>
            </p:sp>
          </p:grpSp>
        </p:grpSp>
      </p:grpSp>
      <p:sp>
        <p:nvSpPr>
          <p:cNvPr id="57" name="Text Box 2">
            <a:extLst>
              <a:ext uri="{FF2B5EF4-FFF2-40B4-BE49-F238E27FC236}">
                <a16:creationId xmlns:a16="http://schemas.microsoft.com/office/drawing/2014/main" id="{7AC773CC-D12A-8E4E-9ACB-C9ED190D5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Análisis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medición, una interpretación o una decisión.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5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0472" y="1116437"/>
            <a:ext cx="1576208" cy="367275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3608610" y="1257300"/>
            <a:ext cx="1657350" cy="1575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3446090" y="3858221"/>
            <a:ext cx="307181" cy="11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76401" y="3827859"/>
            <a:ext cx="2818209" cy="1112356"/>
            <a:chOff x="4319588" y="5103813"/>
            <a:chExt cx="3757612" cy="148314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20802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05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698928"/>
              </p:ext>
            </p:extLst>
          </p:nvPr>
        </p:nvGraphicFramePr>
        <p:xfrm>
          <a:off x="4808760" y="3737373"/>
          <a:ext cx="1485900" cy="10232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76401" y="2102644"/>
            <a:ext cx="2833688" cy="1440656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5" y="2803525"/>
              <a:ext cx="9445" cy="41274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293910" y="2228850"/>
            <a:ext cx="5067300" cy="276228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cxnSpLocks/>
            </p:cNvCxnSpPr>
            <p:nvPr/>
          </p:nvCxnSpPr>
          <p:spPr>
            <a:xfrm>
              <a:off x="5012749" y="3810000"/>
              <a:ext cx="0" cy="4730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8478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05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12066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05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21898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05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9474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05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7368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0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4151" y="0"/>
            <a:ext cx="1989534" cy="1038225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9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9210" y="904875"/>
            <a:ext cx="1000125" cy="485775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247666" y="571500"/>
            <a:ext cx="3662423" cy="20574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65960" y="857250"/>
            <a:ext cx="644129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40431" y="3358519"/>
            <a:ext cx="2557463" cy="1707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 sz="1050"/>
          </a:p>
        </p:txBody>
      </p:sp>
      <p:grpSp>
        <p:nvGrpSpPr>
          <p:cNvPr id="12" name="Group 11"/>
          <p:cNvGrpSpPr/>
          <p:nvPr/>
        </p:nvGrpSpPr>
        <p:grpSpPr>
          <a:xfrm>
            <a:off x="876710" y="1325818"/>
            <a:ext cx="897445" cy="537035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</p:spTree>
    <p:extLst>
      <p:ext uri="{BB962C8B-B14F-4D97-AF65-F5344CB8AC3E}">
        <p14:creationId xmlns:p14="http://schemas.microsoft.com/office/powerpoint/2010/main" val="319003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BA64C1-6322-8346-B0AC-7CAA2171E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222" y="2122290"/>
            <a:ext cx="1173635" cy="1588294"/>
          </a:xfrm>
          <a:prstGeom prst="rect">
            <a:avLst/>
          </a:prstGeom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74683" y="2439591"/>
            <a:ext cx="3090867" cy="1191816"/>
            <a:chOff x="1350" y="2049"/>
            <a:chExt cx="2596" cy="1001"/>
          </a:xfrm>
        </p:grpSpPr>
        <p:sp>
          <p:nvSpPr>
            <p:cNvPr id="13341" name="Line 4"/>
            <p:cNvSpPr>
              <a:spLocks noChangeShapeType="1"/>
            </p:cNvSpPr>
            <p:nvPr/>
          </p:nvSpPr>
          <p:spPr bwMode="auto">
            <a:xfrm>
              <a:off x="1353" y="2158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2283" y="2049"/>
              <a:ext cx="1663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Ritmo cardiaco = 215 </a:t>
              </a:r>
              <a:r>
                <a:rPr lang="es-ES" sz="1200" dirty="0" err="1">
                  <a:solidFill>
                    <a:srgbClr val="0000FF"/>
                  </a:solidFill>
                  <a:latin typeface="Trebuchet MS" pitchFamily="34" charset="0"/>
                </a:rPr>
                <a:t>bpm</a:t>
              </a:r>
              <a:endParaRPr lang="es-ES" sz="1200" dirty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sp>
          <p:nvSpPr>
            <p:cNvPr id="13343" name="Line 6"/>
            <p:cNvSpPr>
              <a:spLocks noChangeShapeType="1"/>
            </p:cNvSpPr>
            <p:nvPr/>
          </p:nvSpPr>
          <p:spPr bwMode="auto">
            <a:xfrm>
              <a:off x="1350" y="2542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4" name="Text Box 7"/>
            <p:cNvSpPr txBox="1">
              <a:spLocks noChangeArrowheads="1"/>
            </p:cNvSpPr>
            <p:nvPr/>
          </p:nvSpPr>
          <p:spPr bwMode="auto">
            <a:xfrm>
              <a:off x="2280" y="2433"/>
              <a:ext cx="1013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Edad = 15 años</a:t>
              </a:r>
            </a:p>
          </p:txBody>
        </p:sp>
        <p:sp>
          <p:nvSpPr>
            <p:cNvPr id="13345" name="Line 8"/>
            <p:cNvSpPr>
              <a:spLocks noChangeShapeType="1"/>
            </p:cNvSpPr>
            <p:nvPr/>
          </p:nvSpPr>
          <p:spPr bwMode="auto">
            <a:xfrm>
              <a:off x="1356" y="2926"/>
              <a:ext cx="814" cy="0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46" name="Text Box 9"/>
            <p:cNvSpPr txBox="1">
              <a:spLocks noChangeArrowheads="1"/>
            </p:cNvSpPr>
            <p:nvPr/>
          </p:nvSpPr>
          <p:spPr bwMode="auto">
            <a:xfrm>
              <a:off x="2286" y="2817"/>
              <a:ext cx="659" cy="233"/>
            </a:xfrm>
            <a:prstGeom prst="rect">
              <a:avLst/>
            </a:prstGeom>
            <a:noFill/>
            <a:ln w="9525">
              <a:solidFill>
                <a:srgbClr val="FF996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solidFill>
                    <a:srgbClr val="0000FF"/>
                  </a:solidFill>
                  <a:latin typeface="Trebuchet MS" pitchFamily="34" charset="0"/>
                </a:rPr>
                <a:t>Sexo = M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059639" y="2459832"/>
            <a:ext cx="1393030" cy="1208485"/>
            <a:chOff x="4277" y="2066"/>
            <a:chExt cx="1170" cy="1015"/>
          </a:xfrm>
        </p:grpSpPr>
        <p:sp>
          <p:nvSpPr>
            <p:cNvPr id="13339" name="AutoShape 11"/>
            <p:cNvSpPr>
              <a:spLocks/>
            </p:cNvSpPr>
            <p:nvPr/>
          </p:nvSpPr>
          <p:spPr bwMode="auto">
            <a:xfrm>
              <a:off x="4277" y="2066"/>
              <a:ext cx="128" cy="1015"/>
            </a:xfrm>
            <a:prstGeom prst="rightBrace">
              <a:avLst>
                <a:gd name="adj1" fmla="val 66081"/>
                <a:gd name="adj2" fmla="val 50000"/>
              </a:avLst>
            </a:prstGeom>
            <a:noFill/>
            <a:ln w="28575">
              <a:solidFill>
                <a:srgbClr val="CCE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L" sz="1050"/>
            </a:p>
          </p:txBody>
        </p:sp>
        <p:sp>
          <p:nvSpPr>
            <p:cNvPr id="13340" name="Text Box 12"/>
            <p:cNvSpPr txBox="1">
              <a:spLocks noChangeArrowheads="1"/>
            </p:cNvSpPr>
            <p:nvPr/>
          </p:nvSpPr>
          <p:spPr bwMode="auto">
            <a:xfrm>
              <a:off x="4590" y="2469"/>
              <a:ext cx="85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" sz="1200" dirty="0">
                  <a:latin typeface="Trebuchet MS" pitchFamily="34" charset="0"/>
                </a:rPr>
                <a:t>ALARM = </a:t>
              </a:r>
              <a:r>
                <a:rPr lang="es-ES" sz="1200" dirty="0">
                  <a:solidFill>
                    <a:srgbClr val="FF0000"/>
                  </a:solidFill>
                  <a:latin typeface="Trebuchet MS" pitchFamily="34" charset="0"/>
                </a:rPr>
                <a:t>ON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246070" y="2564607"/>
            <a:ext cx="342900" cy="917972"/>
            <a:chOff x="1074" y="2154"/>
            <a:chExt cx="288" cy="771"/>
          </a:xfrm>
        </p:grpSpPr>
        <p:sp>
          <p:nvSpPr>
            <p:cNvPr id="13333" name="Line 18"/>
            <p:cNvSpPr>
              <a:spLocks noChangeShapeType="1"/>
            </p:cNvSpPr>
            <p:nvPr/>
          </p:nvSpPr>
          <p:spPr bwMode="auto">
            <a:xfrm flipV="1">
              <a:off x="1128" y="2154"/>
              <a:ext cx="228" cy="219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34" name="Line 19"/>
            <p:cNvSpPr>
              <a:spLocks noChangeShapeType="1"/>
            </p:cNvSpPr>
            <p:nvPr/>
          </p:nvSpPr>
          <p:spPr bwMode="auto">
            <a:xfrm>
              <a:off x="1113" y="2430"/>
              <a:ext cx="241" cy="112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  <p:sp>
          <p:nvSpPr>
            <p:cNvPr id="13335" name="Line 20"/>
            <p:cNvSpPr>
              <a:spLocks noChangeShapeType="1"/>
            </p:cNvSpPr>
            <p:nvPr/>
          </p:nvSpPr>
          <p:spPr bwMode="auto">
            <a:xfrm>
              <a:off x="1074" y="2451"/>
              <a:ext cx="288" cy="474"/>
            </a:xfrm>
            <a:prstGeom prst="line">
              <a:avLst/>
            </a:prstGeom>
            <a:noFill/>
            <a:ln w="28575">
              <a:solidFill>
                <a:srgbClr val="FF9966"/>
              </a:solidFill>
              <a:round/>
              <a:headEnd/>
              <a:tailEnd/>
            </a:ln>
          </p:spPr>
          <p:txBody>
            <a:bodyPr/>
            <a:lstStyle/>
            <a:p>
              <a:endParaRPr lang="es-CL" sz="1050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125818" y="2728912"/>
            <a:ext cx="188119" cy="261938"/>
            <a:chOff x="973" y="2292"/>
            <a:chExt cx="158" cy="220"/>
          </a:xfrm>
        </p:grpSpPr>
        <p:grpSp>
          <p:nvGrpSpPr>
            <p:cNvPr id="13321" name="Group 22"/>
            <p:cNvGrpSpPr>
              <a:grpSpLocks/>
            </p:cNvGrpSpPr>
            <p:nvPr/>
          </p:nvGrpSpPr>
          <p:grpSpPr bwMode="auto">
            <a:xfrm>
              <a:off x="1023" y="2292"/>
              <a:ext cx="108" cy="212"/>
              <a:chOff x="1023" y="2292"/>
              <a:chExt cx="108" cy="212"/>
            </a:xfrm>
          </p:grpSpPr>
          <p:sp>
            <p:nvSpPr>
              <p:cNvPr id="13328" name="Line 23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9" name="Line 24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0" name="Line 25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1" name="Line 26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32" name="Line 27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</p:grpSp>
        <p:grpSp>
          <p:nvGrpSpPr>
            <p:cNvPr id="13322" name="Group 28"/>
            <p:cNvGrpSpPr>
              <a:grpSpLocks/>
            </p:cNvGrpSpPr>
            <p:nvPr/>
          </p:nvGrpSpPr>
          <p:grpSpPr bwMode="auto">
            <a:xfrm flipH="1">
              <a:off x="973" y="2300"/>
              <a:ext cx="108" cy="212"/>
              <a:chOff x="1023" y="2292"/>
              <a:chExt cx="108" cy="212"/>
            </a:xfrm>
          </p:grpSpPr>
          <p:sp>
            <p:nvSpPr>
              <p:cNvPr id="13323" name="Line 29"/>
              <p:cNvSpPr>
                <a:spLocks noChangeShapeType="1"/>
              </p:cNvSpPr>
              <p:nvPr/>
            </p:nvSpPr>
            <p:spPr bwMode="auto">
              <a:xfrm flipH="1">
                <a:off x="1023" y="2457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4" name="Line 30"/>
              <p:cNvSpPr>
                <a:spLocks noChangeShapeType="1"/>
              </p:cNvSpPr>
              <p:nvPr/>
            </p:nvSpPr>
            <p:spPr bwMode="auto">
              <a:xfrm flipH="1">
                <a:off x="1075" y="2292"/>
                <a:ext cx="9" cy="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5" name="Line 31"/>
              <p:cNvSpPr>
                <a:spLocks noChangeShapeType="1"/>
              </p:cNvSpPr>
              <p:nvPr/>
            </p:nvSpPr>
            <p:spPr bwMode="auto">
              <a:xfrm>
                <a:off x="1068" y="2451"/>
                <a:ext cx="15" cy="4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6" name="Line 32"/>
              <p:cNvSpPr>
                <a:spLocks noChangeShapeType="1"/>
              </p:cNvSpPr>
              <p:nvPr/>
            </p:nvSpPr>
            <p:spPr bwMode="auto">
              <a:xfrm>
                <a:off x="1089" y="2421"/>
                <a:ext cx="42" cy="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  <p:sp>
            <p:nvSpPr>
              <p:cNvPr id="13327" name="Line 33"/>
              <p:cNvSpPr>
                <a:spLocks noChangeShapeType="1"/>
              </p:cNvSpPr>
              <p:nvPr/>
            </p:nvSpPr>
            <p:spPr bwMode="auto">
              <a:xfrm flipH="1">
                <a:off x="1090" y="2355"/>
                <a:ext cx="37" cy="2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L" sz="1050"/>
              </a:p>
            </p:txBody>
          </p:sp>
        </p:grpSp>
      </p:grpSp>
      <p:sp>
        <p:nvSpPr>
          <p:cNvPr id="36" name="Text Box 2">
            <a:extLst>
              <a:ext uri="{FF2B5EF4-FFF2-40B4-BE49-F238E27FC236}">
                <a16:creationId xmlns:a16="http://schemas.microsoft.com/office/drawing/2014/main" id="{35B2CBE5-8D3C-8747-8E23-DF0D9C9CA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Reconocimiento de Patrones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Métodos que hacen inferencia a partir de datos. Usualmente, se mide un objeto para asignarlo a una clase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19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40472" y="1116437"/>
            <a:ext cx="1576208" cy="367275"/>
            <a:chOff x="938348" y="1488583"/>
            <a:chExt cx="2101611" cy="489700"/>
          </a:xfrm>
        </p:grpSpPr>
        <p:pic>
          <p:nvPicPr>
            <p:cNvPr id="14" name="Picture 1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54081">
              <a:off x="2563862" y="1488583"/>
              <a:ext cx="476097" cy="489700"/>
            </a:xfrm>
            <a:prstGeom prst="rect">
              <a:avLst/>
            </a:prstGeom>
          </p:spPr>
        </p:pic>
        <p:pic>
          <p:nvPicPr>
            <p:cNvPr id="54" name="Picture 53" descr="Screen Shot 2014-07-30 at 9.29.0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15913">
              <a:off x="945149" y="1494111"/>
              <a:ext cx="476097" cy="489700"/>
            </a:xfrm>
            <a:prstGeom prst="rect">
              <a:avLst/>
            </a:prstGeom>
          </p:spPr>
        </p:pic>
      </p:grpSp>
      <p:cxnSp>
        <p:nvCxnSpPr>
          <p:cNvPr id="118" name="Conector recto 117"/>
          <p:cNvCxnSpPr>
            <a:endCxn id="18470" idx="1"/>
          </p:cNvCxnSpPr>
          <p:nvPr/>
        </p:nvCxnSpPr>
        <p:spPr>
          <a:xfrm>
            <a:off x="3608610" y="1257300"/>
            <a:ext cx="1657350" cy="1575"/>
          </a:xfrm>
          <a:prstGeom prst="line">
            <a:avLst/>
          </a:prstGeom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>
            <a:stCxn id="18440" idx="2"/>
            <a:endCxn id="18441" idx="0"/>
          </p:cNvCxnSpPr>
          <p:nvPr/>
        </p:nvCxnSpPr>
        <p:spPr>
          <a:xfrm rot="5400000">
            <a:off x="3446090" y="3858221"/>
            <a:ext cx="307181" cy="119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76401" y="3827859"/>
            <a:ext cx="2818209" cy="1112356"/>
            <a:chOff x="4319588" y="5103813"/>
            <a:chExt cx="3757612" cy="1483142"/>
          </a:xfrm>
        </p:grpSpPr>
        <p:cxnSp>
          <p:nvCxnSpPr>
            <p:cNvPr id="111" name="Conector recto de flecha 110"/>
            <p:cNvCxnSpPr/>
            <p:nvPr/>
          </p:nvCxnSpPr>
          <p:spPr>
            <a:xfrm rot="5400000">
              <a:off x="4768850" y="6088063"/>
              <a:ext cx="47307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41" name="Rectangle 7"/>
            <p:cNvSpPr>
              <a:spLocks noChangeArrowheads="1"/>
            </p:cNvSpPr>
            <p:nvPr/>
          </p:nvSpPr>
          <p:spPr bwMode="auto">
            <a:xfrm>
              <a:off x="4319588" y="53498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5. Clasificación</a:t>
              </a:r>
            </a:p>
          </p:txBody>
        </p:sp>
        <p:sp>
          <p:nvSpPr>
            <p:cNvPr id="18449" name="Rectángulo 109"/>
            <p:cNvSpPr>
              <a:spLocks noChangeArrowheads="1"/>
            </p:cNvSpPr>
            <p:nvPr/>
          </p:nvSpPr>
          <p:spPr bwMode="auto">
            <a:xfrm>
              <a:off x="4419600" y="6248400"/>
              <a:ext cx="120802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“premium”</a:t>
              </a:r>
              <a:endParaRPr lang="es-ES_tradnl" sz="1050"/>
            </a:p>
          </p:txBody>
        </p:sp>
        <p:cxnSp>
          <p:nvCxnSpPr>
            <p:cNvPr id="121" name="Conector recto 120"/>
            <p:cNvCxnSpPr/>
            <p:nvPr/>
          </p:nvCxnSpPr>
          <p:spPr>
            <a:xfrm>
              <a:off x="5029200" y="5103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12" name="Tabla 111"/>
          <p:cNvGraphicFramePr>
            <a:graphicFrameLocks noGrp="1"/>
          </p:cNvGraphicFramePr>
          <p:nvPr/>
        </p:nvGraphicFramePr>
        <p:xfrm>
          <a:off x="4808760" y="3737373"/>
          <a:ext cx="1485900" cy="10232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Característica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Valor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Intensidad (amarillo)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0.9875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# manchas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542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93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65" charset="0"/>
                          <a:ea typeface="Arial" pitchFamily="-65" charset="0"/>
                          <a:cs typeface="Arial" pitchFamily="-65" charset="0"/>
                        </a:rPr>
                        <a:t>: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076401" y="2102644"/>
            <a:ext cx="2833688" cy="1440656"/>
            <a:chOff x="4319588" y="2803525"/>
            <a:chExt cx="3778250" cy="1920875"/>
          </a:xfrm>
        </p:grpSpPr>
        <p:cxnSp>
          <p:nvCxnSpPr>
            <p:cNvPr id="119" name="Conector recto 118"/>
            <p:cNvCxnSpPr/>
            <p:nvPr/>
          </p:nvCxnSpPr>
          <p:spPr>
            <a:xfrm>
              <a:off x="5029200" y="2944813"/>
              <a:ext cx="3048000" cy="15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39" name="Rectangle 5"/>
            <p:cNvSpPr>
              <a:spLocks noChangeArrowheads="1"/>
            </p:cNvSpPr>
            <p:nvPr/>
          </p:nvSpPr>
          <p:spPr bwMode="auto">
            <a:xfrm>
              <a:off x="4319588" y="3216275"/>
              <a:ext cx="1395412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3. Segmentación</a:t>
              </a:r>
            </a:p>
          </p:txBody>
        </p:sp>
        <p:cxnSp>
          <p:nvCxnSpPr>
            <p:cNvPr id="99" name="Conector recto de flecha 98"/>
            <p:cNvCxnSpPr>
              <a:cxnSpLocks/>
              <a:stCxn id="18442" idx="2"/>
              <a:endCxn id="18439" idx="0"/>
            </p:cNvCxnSpPr>
            <p:nvPr/>
          </p:nvCxnSpPr>
          <p:spPr>
            <a:xfrm flipH="1">
              <a:off x="5017295" y="2803525"/>
              <a:ext cx="9445" cy="41274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2" name="Imagen 36" descr="peraseg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814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293910" y="2228850"/>
            <a:ext cx="5067300" cy="2762282"/>
            <a:chOff x="609600" y="2971800"/>
            <a:chExt cx="6756400" cy="3683042"/>
          </a:xfrm>
        </p:grpSpPr>
        <p:cxnSp>
          <p:nvCxnSpPr>
            <p:cNvPr id="49" name="Conector recto 48"/>
            <p:cNvCxnSpPr/>
            <p:nvPr/>
          </p:nvCxnSpPr>
          <p:spPr>
            <a:xfrm>
              <a:off x="1955800" y="4021138"/>
              <a:ext cx="2133600" cy="17462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>
              <a:off x="5029200" y="4037013"/>
              <a:ext cx="2336800" cy="26987"/>
            </a:xfrm>
            <a:prstGeom prst="line">
              <a:avLst/>
            </a:prstGeom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40" name="Rectangle 6"/>
            <p:cNvSpPr>
              <a:spLocks noChangeArrowheads="1"/>
            </p:cNvSpPr>
            <p:nvPr/>
          </p:nvSpPr>
          <p:spPr bwMode="auto">
            <a:xfrm>
              <a:off x="4319588" y="4283075"/>
              <a:ext cx="1395412" cy="6572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4. Extracción de</a:t>
              </a:r>
            </a:p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Características</a:t>
              </a:r>
            </a:p>
          </p:txBody>
        </p:sp>
        <p:cxnSp>
          <p:nvCxnSpPr>
            <p:cNvPr id="101" name="Conector recto de flecha 100"/>
            <p:cNvCxnSpPr>
              <a:cxnSpLocks/>
            </p:cNvCxnSpPr>
            <p:nvPr/>
          </p:nvCxnSpPr>
          <p:spPr>
            <a:xfrm>
              <a:off x="5012749" y="3810000"/>
              <a:ext cx="0" cy="47307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3" name="Imagen 37" descr="peras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" y="3378242"/>
              <a:ext cx="259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74" name="Rectángulo 90"/>
            <p:cNvSpPr>
              <a:spLocks noChangeArrowheads="1"/>
            </p:cNvSpPr>
            <p:nvPr/>
          </p:nvSpPr>
          <p:spPr bwMode="auto">
            <a:xfrm>
              <a:off x="1219200" y="3502025"/>
              <a:ext cx="218478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R              G              B  </a:t>
              </a:r>
              <a:endParaRPr lang="es-ES_tradnl" sz="1050"/>
            </a:p>
          </p:txBody>
        </p:sp>
        <p:sp>
          <p:nvSpPr>
            <p:cNvPr id="18475" name="Rectángulo 90"/>
            <p:cNvSpPr>
              <a:spLocks noChangeArrowheads="1"/>
            </p:cNvSpPr>
            <p:nvPr/>
          </p:nvSpPr>
          <p:spPr bwMode="auto">
            <a:xfrm>
              <a:off x="1295400" y="4645025"/>
              <a:ext cx="2120667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H             S              V  </a:t>
              </a:r>
              <a:endParaRPr lang="es-ES_tradnl" sz="1050"/>
            </a:p>
          </p:txBody>
        </p:sp>
        <p:sp>
          <p:nvSpPr>
            <p:cNvPr id="18476" name="Rectángulo 90"/>
            <p:cNvSpPr>
              <a:spLocks noChangeArrowheads="1"/>
            </p:cNvSpPr>
            <p:nvPr/>
          </p:nvSpPr>
          <p:spPr bwMode="auto">
            <a:xfrm>
              <a:off x="1219200" y="5715000"/>
              <a:ext cx="2218984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L*             a*            b*  </a:t>
              </a:r>
              <a:endParaRPr lang="es-ES_tradnl" sz="1050"/>
            </a:p>
          </p:txBody>
        </p:sp>
        <p:cxnSp>
          <p:nvCxnSpPr>
            <p:cNvPr id="44" name="Conector angular 43"/>
            <p:cNvCxnSpPr>
              <a:endCxn id="18440" idx="1"/>
            </p:cNvCxnSpPr>
            <p:nvPr/>
          </p:nvCxnSpPr>
          <p:spPr>
            <a:xfrm rot="5400000">
              <a:off x="3854450" y="3436938"/>
              <a:ext cx="1639888" cy="709612"/>
            </a:xfrm>
            <a:prstGeom prst="bentConnector4">
              <a:avLst>
                <a:gd name="adj1" fmla="val -1839"/>
                <a:gd name="adj2" fmla="val 132215"/>
              </a:avLst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478" name="Rectángulo 90"/>
            <p:cNvSpPr>
              <a:spLocks noChangeArrowheads="1"/>
            </p:cNvSpPr>
            <p:nvPr/>
          </p:nvSpPr>
          <p:spPr bwMode="auto">
            <a:xfrm>
              <a:off x="5857875" y="3733800"/>
              <a:ext cx="1094745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geometría</a:t>
              </a:r>
              <a:endParaRPr lang="es-ES_tradnl" sz="1050"/>
            </a:p>
          </p:txBody>
        </p:sp>
        <p:sp>
          <p:nvSpPr>
            <p:cNvPr id="18479" name="Rectángulo 90"/>
            <p:cNvSpPr>
              <a:spLocks noChangeArrowheads="1"/>
            </p:cNvSpPr>
            <p:nvPr/>
          </p:nvSpPr>
          <p:spPr bwMode="auto">
            <a:xfrm>
              <a:off x="3200400" y="3733800"/>
              <a:ext cx="67368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s-ES_tradnl" sz="1050" b="1" i="1">
                  <a:solidFill>
                    <a:srgbClr val="0000C0"/>
                  </a:solidFill>
                  <a:latin typeface="Trebuchet MS" charset="0"/>
                </a:rPr>
                <a:t>color</a:t>
              </a:r>
              <a:endParaRPr lang="es-ES_tradnl" sz="10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4151" y="0"/>
            <a:ext cx="1989534" cy="1038225"/>
            <a:chOff x="636588" y="0"/>
            <a:chExt cx="2652712" cy="1384300"/>
          </a:xfrm>
        </p:grpSpPr>
        <p:sp>
          <p:nvSpPr>
            <p:cNvPr id="18434" name="Rectangle 42"/>
            <p:cNvSpPr>
              <a:spLocks noChangeArrowheads="1"/>
            </p:cNvSpPr>
            <p:nvPr/>
          </p:nvSpPr>
          <p:spPr bwMode="auto">
            <a:xfrm>
              <a:off x="636588" y="152400"/>
              <a:ext cx="2652712" cy="123190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s-ES_tradnl" sz="900" b="1" i="1">
                <a:solidFill>
                  <a:srgbClr val="0000C0"/>
                </a:solidFill>
                <a:latin typeface="Trebuchet MS" charset="0"/>
              </a:endParaRPr>
            </a:p>
          </p:txBody>
        </p:sp>
        <p:sp>
          <p:nvSpPr>
            <p:cNvPr id="18480" name="Rectangle 42"/>
            <p:cNvSpPr>
              <a:spLocks noChangeArrowheads="1"/>
            </p:cNvSpPr>
            <p:nvPr/>
          </p:nvSpPr>
          <p:spPr bwMode="auto">
            <a:xfrm>
              <a:off x="773272" y="0"/>
              <a:ext cx="1598612" cy="593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1. Adqusición de  imagen</a:t>
              </a: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1346200" y="838200"/>
              <a:ext cx="1168400" cy="254000"/>
            </a:xfrm>
            <a:prstGeom prst="roundRect">
              <a:avLst/>
            </a:prstGeom>
            <a:solidFill>
              <a:srgbClr val="7F7F7F"/>
            </a:solidFill>
            <a:scene3d>
              <a:camera prst="orthographicFront">
                <a:rot lat="2400000" lon="0" rev="0"/>
              </a:camera>
              <a:lightRig rig="threePt" dir="t"/>
            </a:scene3d>
            <a:sp3d extrusionH="381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  <p:sp>
          <p:nvSpPr>
            <p:cNvPr id="52" name="Elipse 51"/>
            <p:cNvSpPr/>
            <p:nvPr/>
          </p:nvSpPr>
          <p:spPr>
            <a:xfrm>
              <a:off x="1727200" y="1054100"/>
              <a:ext cx="393700" cy="254000"/>
            </a:xfrm>
            <a:prstGeom prst="ellipse">
              <a:avLst/>
            </a:prstGeom>
            <a:solidFill>
              <a:srgbClr val="7F7F7F"/>
            </a:solidFill>
            <a:scene3d>
              <a:camera prst="orthographicFront">
                <a:rot lat="4200000" lon="0" rev="0"/>
              </a:camera>
              <a:lightRig rig="threePt" dir="t"/>
            </a:scene3d>
            <a:sp3d extrusionH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 sz="105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9210" y="904875"/>
            <a:ext cx="1000125" cy="485775"/>
            <a:chOff x="1270000" y="1206500"/>
            <a:chExt cx="1333500" cy="647700"/>
          </a:xfrm>
        </p:grpSpPr>
        <p:cxnSp>
          <p:nvCxnSpPr>
            <p:cNvPr id="85" name="Conector recto 84"/>
            <p:cNvCxnSpPr/>
            <p:nvPr/>
          </p:nvCxnSpPr>
          <p:spPr>
            <a:xfrm rot="16200000" flipH="1">
              <a:off x="2032000" y="1282700"/>
              <a:ext cx="635000" cy="5080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/>
            <p:cNvCxnSpPr/>
            <p:nvPr/>
          </p:nvCxnSpPr>
          <p:spPr>
            <a:xfrm rot="5400000">
              <a:off x="1174750" y="1301750"/>
              <a:ext cx="647700" cy="457200"/>
            </a:xfrm>
            <a:prstGeom prst="line">
              <a:avLst/>
            </a:prstGeom>
            <a:ln w="12700">
              <a:solidFill>
                <a:schemeClr val="bg2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247666" y="571500"/>
            <a:ext cx="3662423" cy="2057400"/>
            <a:chOff x="3214608" y="762000"/>
            <a:chExt cx="4883230" cy="2743200"/>
          </a:xfrm>
        </p:grpSpPr>
        <p:sp>
          <p:nvSpPr>
            <p:cNvPr id="18442" name="Rectangle 42"/>
            <p:cNvSpPr>
              <a:spLocks noChangeArrowheads="1"/>
            </p:cNvSpPr>
            <p:nvPr/>
          </p:nvSpPr>
          <p:spPr bwMode="auto">
            <a:xfrm>
              <a:off x="4257596" y="2209800"/>
              <a:ext cx="1538286" cy="59372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900" b="1" i="1">
                  <a:solidFill>
                    <a:srgbClr val="0000C0"/>
                  </a:solidFill>
                  <a:latin typeface="Trebuchet MS" charset="0"/>
                </a:rPr>
                <a:t>2. Preprocesamiento</a:t>
              </a:r>
            </a:p>
          </p:txBody>
        </p:sp>
        <p:cxnSp>
          <p:nvCxnSpPr>
            <p:cNvPr id="93" name="Conector angular 92"/>
            <p:cNvCxnSpPr>
              <a:cxnSpLocks/>
              <a:endCxn id="18442" idx="0"/>
            </p:cNvCxnSpPr>
            <p:nvPr/>
          </p:nvCxnSpPr>
          <p:spPr>
            <a:xfrm>
              <a:off x="3214608" y="762000"/>
              <a:ext cx="1812131" cy="1447800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18471" name="Imagen 34" descr="pera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239000" y="2362200"/>
              <a:ext cx="858838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70" name="Imagen 33" descr="pera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65960" y="857250"/>
            <a:ext cx="644129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0"/>
          <p:cNvSpPr>
            <a:spLocks noChangeArrowheads="1"/>
          </p:cNvSpPr>
          <p:nvPr/>
        </p:nvSpPr>
        <p:spPr bwMode="auto">
          <a:xfrm>
            <a:off x="40431" y="3358519"/>
            <a:ext cx="2222469" cy="170799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 sz="1050"/>
          </a:p>
        </p:txBody>
      </p:sp>
      <p:grpSp>
        <p:nvGrpSpPr>
          <p:cNvPr id="12" name="Group 11"/>
          <p:cNvGrpSpPr/>
          <p:nvPr/>
        </p:nvGrpSpPr>
        <p:grpSpPr>
          <a:xfrm>
            <a:off x="876710" y="1325818"/>
            <a:ext cx="897445" cy="537035"/>
            <a:chOff x="1386666" y="1767757"/>
            <a:chExt cx="1196593" cy="716046"/>
          </a:xfrm>
        </p:grpSpPr>
        <p:pic>
          <p:nvPicPr>
            <p:cNvPr id="47" name="Picture 12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rot="5964272">
              <a:off x="1636198" y="1854415"/>
              <a:ext cx="706592" cy="533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386666" y="2362853"/>
              <a:ext cx="1196593" cy="120950"/>
            </a:xfrm>
            <a:prstGeom prst="rect">
              <a:avLst/>
            </a:prstGeom>
            <a:solidFill>
              <a:srgbClr val="B3B3B3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05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54803A-229D-9547-8235-F617006E6EF3}"/>
              </a:ext>
            </a:extLst>
          </p:cNvPr>
          <p:cNvGrpSpPr/>
          <p:nvPr/>
        </p:nvGrpSpPr>
        <p:grpSpPr>
          <a:xfrm>
            <a:off x="-62299" y="2961148"/>
            <a:ext cx="6804365" cy="2019410"/>
            <a:chOff x="-62299" y="2961148"/>
            <a:chExt cx="6804365" cy="2019410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6A5AD66-9638-0C44-812A-1309BBCAFE36}"/>
                </a:ext>
              </a:extLst>
            </p:cNvPr>
            <p:cNvSpPr/>
            <p:nvPr/>
          </p:nvSpPr>
          <p:spPr>
            <a:xfrm>
              <a:off x="2307880" y="2961148"/>
              <a:ext cx="4434186" cy="2019410"/>
            </a:xfrm>
            <a:custGeom>
              <a:avLst/>
              <a:gdLst>
                <a:gd name="connsiteX0" fmla="*/ 1398174 w 5912248"/>
                <a:gd name="connsiteY0" fmla="*/ 38 h 2692547"/>
                <a:gd name="connsiteX1" fmla="*/ 245253 w 5912248"/>
                <a:gd name="connsiteY1" fmla="*/ 350981 h 2692547"/>
                <a:gd name="connsiteX2" fmla="*/ 11327 w 5912248"/>
                <a:gd name="connsiteY2" fmla="*/ 1219981 h 2692547"/>
                <a:gd name="connsiteX3" fmla="*/ 261962 w 5912248"/>
                <a:gd name="connsiteY3" fmla="*/ 2322943 h 2692547"/>
                <a:gd name="connsiteX4" fmla="*/ 2099952 w 5912248"/>
                <a:gd name="connsiteY4" fmla="*/ 2657174 h 2692547"/>
                <a:gd name="connsiteX5" fmla="*/ 5525297 w 5912248"/>
                <a:gd name="connsiteY5" fmla="*/ 2490058 h 2692547"/>
                <a:gd name="connsiteX6" fmla="*/ 5642260 w 5912248"/>
                <a:gd name="connsiteY6" fmla="*/ 952596 h 2692547"/>
                <a:gd name="connsiteX7" fmla="*/ 3820979 w 5912248"/>
                <a:gd name="connsiteY7" fmla="*/ 902461 h 2692547"/>
                <a:gd name="connsiteX8" fmla="*/ 3319709 w 5912248"/>
                <a:gd name="connsiteY8" fmla="*/ 367692 h 2692547"/>
                <a:gd name="connsiteX9" fmla="*/ 1398174 w 5912248"/>
                <a:gd name="connsiteY9" fmla="*/ 38 h 269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2248" h="2692547">
                  <a:moveTo>
                    <a:pt x="1398174" y="38"/>
                  </a:moveTo>
                  <a:cubicBezTo>
                    <a:pt x="885765" y="-2747"/>
                    <a:pt x="476394" y="147657"/>
                    <a:pt x="245253" y="350981"/>
                  </a:cubicBezTo>
                  <a:cubicBezTo>
                    <a:pt x="14112" y="554305"/>
                    <a:pt x="8542" y="891321"/>
                    <a:pt x="11327" y="1219981"/>
                  </a:cubicBezTo>
                  <a:cubicBezTo>
                    <a:pt x="14112" y="1548641"/>
                    <a:pt x="-86142" y="2083411"/>
                    <a:pt x="261962" y="2322943"/>
                  </a:cubicBezTo>
                  <a:cubicBezTo>
                    <a:pt x="610066" y="2562475"/>
                    <a:pt x="1222730" y="2629322"/>
                    <a:pt x="2099952" y="2657174"/>
                  </a:cubicBezTo>
                  <a:cubicBezTo>
                    <a:pt x="2977174" y="2685026"/>
                    <a:pt x="4934912" y="2774154"/>
                    <a:pt x="5525297" y="2490058"/>
                  </a:cubicBezTo>
                  <a:cubicBezTo>
                    <a:pt x="6115682" y="2205962"/>
                    <a:pt x="5926313" y="1217195"/>
                    <a:pt x="5642260" y="952596"/>
                  </a:cubicBezTo>
                  <a:cubicBezTo>
                    <a:pt x="5358207" y="687997"/>
                    <a:pt x="4208071" y="999945"/>
                    <a:pt x="3820979" y="902461"/>
                  </a:cubicBezTo>
                  <a:cubicBezTo>
                    <a:pt x="3433887" y="804977"/>
                    <a:pt x="3717940" y="520881"/>
                    <a:pt x="3319709" y="367692"/>
                  </a:cubicBezTo>
                  <a:cubicBezTo>
                    <a:pt x="2921478" y="214503"/>
                    <a:pt x="1910583" y="2823"/>
                    <a:pt x="1398174" y="38"/>
                  </a:cubicBezTo>
                  <a:close/>
                </a:path>
              </a:pathLst>
            </a:custGeom>
            <a:solidFill>
              <a:srgbClr val="FF6600">
                <a:alpha val="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" name="Text Box 2">
              <a:extLst>
                <a:ext uri="{FF2B5EF4-FFF2-40B4-BE49-F238E27FC236}">
                  <a16:creationId xmlns:a16="http://schemas.microsoft.com/office/drawing/2014/main" id="{361DA45D-94D2-FE47-AF47-52D53C164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2299" y="3937483"/>
              <a:ext cx="225432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s-ES_tradnl" sz="1800" dirty="0">
                  <a:solidFill>
                    <a:srgbClr val="0000FF"/>
                  </a:solidFill>
                  <a:latin typeface="Trebuchet MS" pitchFamily="34" charset="0"/>
                </a:rPr>
                <a:t>Reconocimiento de </a:t>
              </a:r>
            </a:p>
            <a:p>
              <a:pPr algn="r" eaLnBrk="0" hangingPunct="0"/>
              <a:r>
                <a:rPr lang="es-ES_tradnl" sz="1800" dirty="0">
                  <a:solidFill>
                    <a:srgbClr val="0000FF"/>
                  </a:solidFill>
                  <a:latin typeface="Trebuchet MS" pitchFamily="34" charset="0"/>
                </a:rPr>
                <a:t>Patrones: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83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2393" y="4726494"/>
            <a:ext cx="10401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82E93A-C1A7-B842-B75E-81C269AD1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61" y="2089242"/>
            <a:ext cx="1469928" cy="2141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865074-C083-424E-AF04-71F98336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67" y="2021077"/>
            <a:ext cx="1541498" cy="21085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E4B3EB-56A9-644B-A0CA-82F8A512A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3" y="1854380"/>
            <a:ext cx="1635089" cy="2136075"/>
          </a:xfrm>
          <a:prstGeom prst="rect">
            <a:avLst/>
          </a:prstGeom>
        </p:spPr>
      </p:pic>
      <p:sp>
        <p:nvSpPr>
          <p:cNvPr id="23" name="Text Box 2">
            <a:extLst>
              <a:ext uri="{FF2B5EF4-FFF2-40B4-BE49-F238E27FC236}">
                <a16:creationId xmlns:a16="http://schemas.microsoft.com/office/drawing/2014/main" id="{33A05F19-C1C5-1841-83F1-9FFD5787A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63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3BF8CC-4ADF-5945-9C53-A839E2A1DC51}"/>
              </a:ext>
            </a:extLst>
          </p:cNvPr>
          <p:cNvGrpSpPr/>
          <p:nvPr/>
        </p:nvGrpSpPr>
        <p:grpSpPr>
          <a:xfrm>
            <a:off x="238992" y="2137614"/>
            <a:ext cx="6264021" cy="1911207"/>
            <a:chOff x="362204" y="2850152"/>
            <a:chExt cx="8352028" cy="25482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D96B45-DB9D-5A4F-9546-7DE1AC4E5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04" y="3065895"/>
              <a:ext cx="1947364" cy="22868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F60659-0232-2144-9EBA-101FAAC64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568" y="3151420"/>
              <a:ext cx="1555621" cy="22470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A479B6-A604-904B-9995-7A2509464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072" y="3015104"/>
              <a:ext cx="1516480" cy="2195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6B0EBA-EBE6-6B44-94DF-7B74686D5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197" y="3082391"/>
              <a:ext cx="1674035" cy="21171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B461DE-4DB8-4E48-B0CE-CFAEEB20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189" y="2850152"/>
              <a:ext cx="1415796" cy="23494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86F001-4F81-A445-95FE-5361E73F179A}"/>
              </a:ext>
            </a:extLst>
          </p:cNvPr>
          <p:cNvSpPr txBox="1"/>
          <p:nvPr/>
        </p:nvSpPr>
        <p:spPr>
          <a:xfrm>
            <a:off x="522393" y="4726494"/>
            <a:ext cx="104013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Iván</a:t>
            </a:r>
            <a:r>
              <a:rPr lang="en-US" sz="75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750" b="1" dirty="0" err="1">
                <a:solidFill>
                  <a:schemeClr val="bg1">
                    <a:lumMod val="50000"/>
                  </a:schemeClr>
                </a:solidFill>
              </a:rPr>
              <a:t>Sipirán</a:t>
            </a:r>
            <a:endParaRPr lang="en-US" sz="7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41700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Computación Gráfica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para generar imágenes a partir de modelos (objetos 3D, textura, color, iluminación, etc.)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14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567882"/>
            <a:ext cx="6163865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EC168-2C64-F243-B9AA-55418597503E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95070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>
            <a:extLst>
              <a:ext uri="{FF2B5EF4-FFF2-40B4-BE49-F238E27FC236}">
                <a16:creationId xmlns:a16="http://schemas.microsoft.com/office/drawing/2014/main" id="{A360B8C0-5560-2C4B-BC2C-4E403B5B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567882"/>
            <a:ext cx="6163865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la ciencia que le proporciona a los computadores la capacidad de “ver”. 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</a:t>
            </a:r>
            <a:r>
              <a:rPr lang="es-ES_tradnl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Faugeras</a:t>
            </a:r>
            <a:r>
              <a:rPr lang="es-ES_tradnl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]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07AA03FE-E9B5-364A-8BA5-81650F1AD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27" y="2274925"/>
            <a:ext cx="4445145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La visión por computador es un campo que incluye métodos para adquirir, procesar, analizar y comprender imágenes y, en general, datos de alta dimensión del mundo real para producir información numérica o simbólica, por ejemplo, en forma de decisiones. </a:t>
            </a:r>
          </a:p>
          <a:p>
            <a:pPr eaLnBrk="0" hangingPunct="0"/>
            <a:r>
              <a:rPr lang="es-ES_tradnl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[ Wikipedia ]</a:t>
            </a:r>
            <a:endParaRPr lang="es-ES_tradnl" sz="900" dirty="0">
              <a:solidFill>
                <a:srgbClr val="0000FF"/>
              </a:solidFill>
              <a:latin typeface="Trebuchet MS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9888C-DA97-1B4E-8359-E97254909978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2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060" y="2260998"/>
            <a:ext cx="2537222" cy="190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49476" y="2260998"/>
            <a:ext cx="3088481" cy="1906190"/>
            <a:chOff x="2688" y="1809"/>
            <a:chExt cx="2594" cy="1601"/>
          </a:xfrm>
        </p:grpSpPr>
        <p:pic>
          <p:nvPicPr>
            <p:cNvPr id="1024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51" y="1809"/>
              <a:ext cx="2131" cy="1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Line 6"/>
            <p:cNvSpPr>
              <a:spLocks noChangeShapeType="1"/>
            </p:cNvSpPr>
            <p:nvPr/>
          </p:nvSpPr>
          <p:spPr bwMode="auto">
            <a:xfrm>
              <a:off x="2688" y="26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ES_tradnl" sz="105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92843" y="4247816"/>
            <a:ext cx="39292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  [ OUTPUT ]</a:t>
            </a:r>
          </a:p>
        </p:txBody>
      </p:sp>
    </p:spTree>
    <p:extLst>
      <p:ext uri="{BB962C8B-B14F-4D97-AF65-F5344CB8AC3E}">
        <p14:creationId xmlns:p14="http://schemas.microsoft.com/office/powerpoint/2010/main" val="36216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9E9B6-F372-C340-A55E-AA5FD256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8" y="769304"/>
            <a:ext cx="5331537" cy="38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2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08E1BAF-C6E3-EC4C-9EBE-02A18325EAF4}"/>
              </a:ext>
            </a:extLst>
          </p:cNvPr>
          <p:cNvSpPr/>
          <p:nvPr/>
        </p:nvSpPr>
        <p:spPr>
          <a:xfrm>
            <a:off x="466980" y="260287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Visión por Computador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45808-FBB4-7440-B474-0105B4D6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28" y="864541"/>
            <a:ext cx="7507332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72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53D33-19FA-6943-BCD5-A6F62370807B}"/>
              </a:ext>
            </a:extLst>
          </p:cNvPr>
          <p:cNvSpPr txBox="1"/>
          <p:nvPr/>
        </p:nvSpPr>
        <p:spPr>
          <a:xfrm>
            <a:off x="2336452" y="2156251"/>
            <a:ext cx="4471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dirty="0">
                <a:latin typeface="Trebuchet MS" panose="020B0703020202090204" pitchFamily="34" charset="0"/>
              </a:rPr>
              <a:t>Ejemplo Simple</a:t>
            </a:r>
          </a:p>
        </p:txBody>
      </p:sp>
    </p:spTree>
    <p:extLst>
      <p:ext uri="{BB962C8B-B14F-4D97-AF65-F5344CB8AC3E}">
        <p14:creationId xmlns:p14="http://schemas.microsoft.com/office/powerpoint/2010/main" val="1332237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1589485" y="315515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Ejemplo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 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A partir de una imagen de un arroz: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1</a:t>
            </a:r>
            <a:r>
              <a:rPr lang="es-ES_tradnl" sz="1800">
                <a:solidFill>
                  <a:srgbClr val="0000FF"/>
                </a:solidFill>
                <a:latin typeface="Trebuchet MS" pitchFamily="34" charset="0"/>
              </a:rPr>
              <a:t>) segmentar </a:t>
            </a:r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el grano de arroz</a:t>
            </a: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2) calcular su área en pixeles</a:t>
            </a: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	3) calcular su tono de gris promedio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7FE8A-6D4B-EB4C-A793-36B3FB516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2618403"/>
            <a:ext cx="1733550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E21DC-A122-BE42-B74A-0B6FE78DD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85" y="2618403"/>
            <a:ext cx="1762125" cy="177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2A7AB1-AA20-9F4A-B2D8-083E02298178}"/>
              </a:ext>
            </a:extLst>
          </p:cNvPr>
          <p:cNvSpPr txBox="1"/>
          <p:nvPr/>
        </p:nvSpPr>
        <p:spPr>
          <a:xfrm>
            <a:off x="5881942" y="2712412"/>
            <a:ext cx="15103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rebuchet MS" panose="020B0703020202090204" pitchFamily="34" charset="0"/>
              </a:rPr>
              <a:t>Area = 8720 </a:t>
            </a:r>
            <a:r>
              <a:rPr lang="en-US" sz="1050" dirty="0" err="1">
                <a:latin typeface="Trebuchet MS" panose="020B0703020202090204" pitchFamily="34" charset="0"/>
              </a:rPr>
              <a:t>pixeles</a:t>
            </a:r>
            <a:endParaRPr lang="en-US" sz="1050" dirty="0">
              <a:latin typeface="Trebuchet MS" panose="020B0703020202090204" pitchFamily="34" charset="0"/>
            </a:endParaRPr>
          </a:p>
          <a:p>
            <a:r>
              <a:rPr lang="en-US" sz="1050" dirty="0" err="1">
                <a:latin typeface="Trebuchet MS" panose="020B0703020202090204" pitchFamily="34" charset="0"/>
              </a:rPr>
              <a:t>Tono</a:t>
            </a:r>
            <a:r>
              <a:rPr lang="en-US" sz="1050" dirty="0">
                <a:latin typeface="Trebuchet MS" panose="020B0703020202090204" pitchFamily="34" charset="0"/>
              </a:rPr>
              <a:t> de Gris = 90.28%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EBBBA-8108-2741-9937-1445A0476E60}"/>
              </a:ext>
            </a:extLst>
          </p:cNvPr>
          <p:cNvSpPr txBox="1"/>
          <p:nvPr/>
        </p:nvSpPr>
        <p:spPr>
          <a:xfrm>
            <a:off x="2053147" y="2387570"/>
            <a:ext cx="47708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[ SEGMENTACIÓN ]                      [ MEDICIÓN ]</a:t>
            </a:r>
          </a:p>
        </p:txBody>
      </p:sp>
    </p:spTree>
    <p:extLst>
      <p:ext uri="{BB962C8B-B14F-4D97-AF65-F5344CB8AC3E}">
        <p14:creationId xmlns:p14="http://schemas.microsoft.com/office/powerpoint/2010/main" val="61720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4" y="566350"/>
            <a:ext cx="2571749" cy="258565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23DAA7-4856-E84B-9F13-751AC55C9366}"/>
              </a:ext>
            </a:extLst>
          </p:cNvPr>
          <p:cNvGrpSpPr/>
          <p:nvPr/>
        </p:nvGrpSpPr>
        <p:grpSpPr>
          <a:xfrm>
            <a:off x="1329359" y="708163"/>
            <a:ext cx="3004914" cy="2764206"/>
            <a:chOff x="248478" y="944217"/>
            <a:chExt cx="4006552" cy="368560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51990F3-7DD3-D94F-BF8B-9492BD7B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50049"/>
            <a:ext cx="3272536" cy="2568404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8238D9-57D0-3345-B39B-1222F9524F3A}"/>
              </a:ext>
            </a:extLst>
          </p:cNvPr>
          <p:cNvCxnSpPr/>
          <p:nvPr/>
        </p:nvCxnSpPr>
        <p:spPr>
          <a:xfrm>
            <a:off x="1883466" y="1850923"/>
            <a:ext cx="2349322" cy="0"/>
          </a:xfrm>
          <a:prstGeom prst="line">
            <a:avLst/>
          </a:prstGeom>
          <a:ln w="31750">
            <a:solidFill>
              <a:srgbClr val="0072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E44299B-2A28-8740-925E-4B012325184E}"/>
              </a:ext>
            </a:extLst>
          </p:cNvPr>
          <p:cNvGrpSpPr/>
          <p:nvPr/>
        </p:nvGrpSpPr>
        <p:grpSpPr>
          <a:xfrm>
            <a:off x="1883466" y="2026686"/>
            <a:ext cx="527896" cy="454240"/>
            <a:chOff x="987287" y="2702245"/>
            <a:chExt cx="703861" cy="605652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0F845101-A8DB-F042-9A54-A4C17264D9AA}"/>
                </a:ext>
              </a:extLst>
            </p:cNvPr>
            <p:cNvSpPr/>
            <p:nvPr/>
          </p:nvSpPr>
          <p:spPr>
            <a:xfrm rot="16200000">
              <a:off x="1253130" y="2436402"/>
              <a:ext cx="172176" cy="70386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5E45B6-5C59-5C43-8560-D177DCAA60E1}"/>
                </a:ext>
              </a:extLst>
            </p:cNvPr>
            <p:cNvSpPr txBox="1"/>
            <p:nvPr/>
          </p:nvSpPr>
          <p:spPr>
            <a:xfrm>
              <a:off x="1170039" y="2969343"/>
              <a:ext cx="3659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7F1702D-7BB1-A541-ADFA-20924BA5D179}"/>
              </a:ext>
            </a:extLst>
          </p:cNvPr>
          <p:cNvGrpSpPr/>
          <p:nvPr/>
        </p:nvGrpSpPr>
        <p:grpSpPr>
          <a:xfrm>
            <a:off x="3428362" y="1282422"/>
            <a:ext cx="804425" cy="467264"/>
            <a:chOff x="3047149" y="1709896"/>
            <a:chExt cx="1072566" cy="623018"/>
          </a:xfrm>
        </p:grpSpPr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6D83056-1B67-A74C-8355-A2CDECBFB613}"/>
                </a:ext>
              </a:extLst>
            </p:cNvPr>
            <p:cNvSpPr/>
            <p:nvPr/>
          </p:nvSpPr>
          <p:spPr>
            <a:xfrm rot="5400000">
              <a:off x="3490334" y="1703534"/>
              <a:ext cx="186195" cy="10725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884B6B-D10E-B446-BF1C-094E408D9C98}"/>
                </a:ext>
              </a:extLst>
            </p:cNvPr>
            <p:cNvSpPr txBox="1"/>
            <p:nvPr/>
          </p:nvSpPr>
          <p:spPr>
            <a:xfrm>
              <a:off x="3414154" y="1709896"/>
              <a:ext cx="376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C87630-24B1-F147-8A5A-6A801AFC50AE}"/>
              </a:ext>
            </a:extLst>
          </p:cNvPr>
          <p:cNvGrpSpPr/>
          <p:nvPr/>
        </p:nvGrpSpPr>
        <p:grpSpPr>
          <a:xfrm>
            <a:off x="2453006" y="1831797"/>
            <a:ext cx="954483" cy="253916"/>
            <a:chOff x="1746674" y="2442398"/>
            <a:chExt cx="1272644" cy="338555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93A7F4E-2B14-EE42-A2E3-51270E6B1780}"/>
                </a:ext>
              </a:extLst>
            </p:cNvPr>
            <p:cNvCxnSpPr/>
            <p:nvPr/>
          </p:nvCxnSpPr>
          <p:spPr>
            <a:xfrm>
              <a:off x="1746674" y="2464571"/>
              <a:ext cx="1272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2EAA5B-01F4-AB4E-B865-AB42C518FE37}"/>
                </a:ext>
              </a:extLst>
            </p:cNvPr>
            <p:cNvSpPr txBox="1"/>
            <p:nvPr/>
          </p:nvSpPr>
          <p:spPr>
            <a:xfrm>
              <a:off x="2239198" y="244239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B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28DBCCE-5B3D-364A-9F0D-90F84E9DB030}"/>
              </a:ext>
            </a:extLst>
          </p:cNvPr>
          <p:cNvGrpSpPr/>
          <p:nvPr/>
        </p:nvGrpSpPr>
        <p:grpSpPr>
          <a:xfrm>
            <a:off x="5063783" y="2374257"/>
            <a:ext cx="2468378" cy="253916"/>
            <a:chOff x="5227710" y="3165678"/>
            <a:chExt cx="3291171" cy="33855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6805E2B-1526-6B49-A4E7-7B039C4AB17F}"/>
                </a:ext>
              </a:extLst>
            </p:cNvPr>
            <p:cNvSpPr txBox="1"/>
            <p:nvPr/>
          </p:nvSpPr>
          <p:spPr>
            <a:xfrm>
              <a:off x="5227710" y="316567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2E6A127-D980-FE42-AD83-F96B351D3716}"/>
                </a:ext>
              </a:extLst>
            </p:cNvPr>
            <p:cNvSpPr txBox="1"/>
            <p:nvPr/>
          </p:nvSpPr>
          <p:spPr>
            <a:xfrm>
              <a:off x="6499345" y="3165678"/>
              <a:ext cx="36591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2ACA47B-037E-C943-BA83-CF7D35F77CA8}"/>
                </a:ext>
              </a:extLst>
            </p:cNvPr>
            <p:cNvSpPr txBox="1"/>
            <p:nvPr/>
          </p:nvSpPr>
          <p:spPr>
            <a:xfrm>
              <a:off x="8142281" y="3165678"/>
              <a:ext cx="3766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1A42F0B-186F-CB47-80CF-6CC9DF472B1B}"/>
              </a:ext>
            </a:extLst>
          </p:cNvPr>
          <p:cNvGrpSpPr/>
          <p:nvPr/>
        </p:nvGrpSpPr>
        <p:grpSpPr>
          <a:xfrm>
            <a:off x="5063783" y="1208773"/>
            <a:ext cx="2465241" cy="577081"/>
            <a:chOff x="5227710" y="1611694"/>
            <a:chExt cx="3286988" cy="769439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FA34543-F737-2D44-8921-E5347D2F9B76}"/>
                </a:ext>
              </a:extLst>
            </p:cNvPr>
            <p:cNvCxnSpPr>
              <a:cxnSpLocks/>
            </p:cNvCxnSpPr>
            <p:nvPr/>
          </p:nvCxnSpPr>
          <p:spPr>
            <a:xfrm>
              <a:off x="5227710" y="1995948"/>
              <a:ext cx="3265948" cy="0"/>
            </a:xfrm>
            <a:prstGeom prst="line">
              <a:avLst/>
            </a:prstGeom>
            <a:ln w="158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12B9E64-96C2-D24B-86ED-9FD38ACAF3D8}"/>
                </a:ext>
              </a:extLst>
            </p:cNvPr>
            <p:cNvSpPr txBox="1"/>
            <p:nvPr/>
          </p:nvSpPr>
          <p:spPr>
            <a:xfrm>
              <a:off x="7757653" y="1611694"/>
              <a:ext cx="757045" cy="769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Trebuchet MS" panose="020B0703020202090204" pitchFamily="34" charset="0"/>
                </a:rPr>
                <a:t>Arroz</a:t>
              </a:r>
            </a:p>
            <a:p>
              <a:endParaRPr lang="en-US" sz="1050" dirty="0">
                <a:latin typeface="Trebuchet MS" panose="020B0703020202090204" pitchFamily="34" charset="0"/>
              </a:endParaRPr>
            </a:p>
            <a:p>
              <a:r>
                <a:rPr lang="en-US" sz="1050" dirty="0" err="1">
                  <a:latin typeface="Trebuchet MS" panose="020B0703020202090204" pitchFamily="34" charset="0"/>
                </a:rPr>
                <a:t>Fondo</a:t>
              </a:r>
              <a:endParaRPr lang="en-US" sz="1050" dirty="0">
                <a:latin typeface="Trebuchet MS" panose="020B070302020209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000F5A3-8CB5-4BC0-7F10-C36FC24319EA}"/>
              </a:ext>
            </a:extLst>
          </p:cNvPr>
          <p:cNvGrpSpPr/>
          <p:nvPr/>
        </p:nvGrpSpPr>
        <p:grpSpPr>
          <a:xfrm>
            <a:off x="7488615" y="1191675"/>
            <a:ext cx="251850" cy="624323"/>
            <a:chOff x="7488615" y="1191675"/>
            <a:chExt cx="251850" cy="624323"/>
          </a:xfrm>
        </p:grpSpPr>
        <p:sp>
          <p:nvSpPr>
            <p:cNvPr id="2" name="Striped Right Arrow 1">
              <a:extLst>
                <a:ext uri="{FF2B5EF4-FFF2-40B4-BE49-F238E27FC236}">
                  <a16:creationId xmlns:a16="http://schemas.microsoft.com/office/drawing/2014/main" id="{CDFB6637-354C-08E1-CD1A-6A4012C5CD32}"/>
                </a:ext>
              </a:extLst>
            </p:cNvPr>
            <p:cNvSpPr/>
            <p:nvPr/>
          </p:nvSpPr>
          <p:spPr>
            <a:xfrm rot="16200000">
              <a:off x="7499073" y="1181217"/>
              <a:ext cx="228600" cy="249516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  <p:sp>
          <p:nvSpPr>
            <p:cNvPr id="3" name="Striped Right Arrow 2">
              <a:extLst>
                <a:ext uri="{FF2B5EF4-FFF2-40B4-BE49-F238E27FC236}">
                  <a16:creationId xmlns:a16="http://schemas.microsoft.com/office/drawing/2014/main" id="{D3793B02-B13B-6B89-5BCF-FC8BFADEAF99}"/>
                </a:ext>
              </a:extLst>
            </p:cNvPr>
            <p:cNvSpPr/>
            <p:nvPr/>
          </p:nvSpPr>
          <p:spPr>
            <a:xfrm rot="5400000">
              <a:off x="7501407" y="1576940"/>
              <a:ext cx="228600" cy="249516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/>
            </a:p>
          </p:txBody>
        </p:sp>
      </p:grpSp>
    </p:spTree>
    <p:extLst>
      <p:ext uri="{BB962C8B-B14F-4D97-AF65-F5344CB8AC3E}">
        <p14:creationId xmlns:p14="http://schemas.microsoft.com/office/powerpoint/2010/main" val="4492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24" y="566350"/>
            <a:ext cx="2571749" cy="258565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23DAA7-4856-E84B-9F13-751AC55C9366}"/>
              </a:ext>
            </a:extLst>
          </p:cNvPr>
          <p:cNvGrpSpPr/>
          <p:nvPr/>
        </p:nvGrpSpPr>
        <p:grpSpPr>
          <a:xfrm>
            <a:off x="1329359" y="708163"/>
            <a:ext cx="3004914" cy="2764206"/>
            <a:chOff x="248478" y="944217"/>
            <a:chExt cx="4006552" cy="368560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2833C-F9D8-5945-A2FD-289949EB7739}"/>
              </a:ext>
            </a:extLst>
          </p:cNvPr>
          <p:cNvSpPr/>
          <p:nvPr/>
        </p:nvSpPr>
        <p:spPr>
          <a:xfrm>
            <a:off x="3565663" y="1972180"/>
            <a:ext cx="163996" cy="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6F4F2ED-C04E-A646-A80E-90C073D75B38}"/>
              </a:ext>
            </a:extLst>
          </p:cNvPr>
          <p:cNvGrpSpPr/>
          <p:nvPr/>
        </p:nvGrpSpPr>
        <p:grpSpPr>
          <a:xfrm>
            <a:off x="3729659" y="637178"/>
            <a:ext cx="3798372" cy="2581275"/>
            <a:chOff x="3448878" y="849570"/>
            <a:chExt cx="5064496" cy="34417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D8FC164-573C-2646-B0D8-0C21487A462B}"/>
              </a:ext>
            </a:extLst>
          </p:cNvPr>
          <p:cNvGrpSpPr/>
          <p:nvPr/>
        </p:nvGrpSpPr>
        <p:grpSpPr>
          <a:xfrm>
            <a:off x="5065057" y="767797"/>
            <a:ext cx="2808528" cy="2704572"/>
            <a:chOff x="5229409" y="1023729"/>
            <a:chExt cx="3744704" cy="360609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3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FB67472-4293-3045-850F-A5F586FF7D53}"/>
              </a:ext>
            </a:extLst>
          </p:cNvPr>
          <p:cNvSpPr/>
          <p:nvPr/>
        </p:nvSpPr>
        <p:spPr>
          <a:xfrm>
            <a:off x="6127887" y="1502263"/>
            <a:ext cx="702000" cy="69324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81610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8984BD-A792-0F46-B882-D976E85F9D79}"/>
              </a:ext>
            </a:extLst>
          </p:cNvPr>
          <p:cNvGrpSpPr/>
          <p:nvPr/>
        </p:nvGrpSpPr>
        <p:grpSpPr>
          <a:xfrm>
            <a:off x="1329359" y="566351"/>
            <a:ext cx="9474638" cy="2923413"/>
            <a:chOff x="248478" y="755134"/>
            <a:chExt cx="12632850" cy="389788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1DDC68D-8D69-DA42-8CAC-EDA03201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575" y="907037"/>
              <a:ext cx="3440686" cy="33913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FBC8E4-F36C-2145-B90C-542FF719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31" y="755134"/>
              <a:ext cx="3428999" cy="344753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F2833C-F9D8-5945-A2FD-289949EB7739}"/>
                </a:ext>
              </a:extLst>
            </p:cNvPr>
            <p:cNvSpPr/>
            <p:nvPr/>
          </p:nvSpPr>
          <p:spPr>
            <a:xfrm>
              <a:off x="3230217" y="2629573"/>
              <a:ext cx="218661" cy="252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4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67472-4293-3045-850F-A5F586FF7D53}"/>
                </a:ext>
              </a:extLst>
            </p:cNvPr>
            <p:cNvSpPr/>
            <p:nvPr/>
          </p:nvSpPr>
          <p:spPr>
            <a:xfrm>
              <a:off x="6646516" y="2003016"/>
              <a:ext cx="936000" cy="924331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277C4D-9060-1543-A43F-66D114584D18}"/>
                </a:ext>
              </a:extLst>
            </p:cNvPr>
            <p:cNvSpPr/>
            <p:nvPr/>
          </p:nvSpPr>
          <p:spPr>
            <a:xfrm>
              <a:off x="9220192" y="1026061"/>
              <a:ext cx="3060000" cy="306000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3A68B-4807-9948-8D1C-DB018A2C17FA}"/>
                </a:ext>
              </a:extLst>
            </p:cNvPr>
            <p:cNvCxnSpPr/>
            <p:nvPr/>
          </p:nvCxnSpPr>
          <p:spPr>
            <a:xfrm>
              <a:off x="12683740" y="1017105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E2A727-B147-DE41-9561-1739FCBEE86C}"/>
                </a:ext>
              </a:extLst>
            </p:cNvPr>
            <p:cNvSpPr txBox="1"/>
            <p:nvPr/>
          </p:nvSpPr>
          <p:spPr>
            <a:xfrm>
              <a:off x="12534651" y="2333130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339B7A-468F-2B41-AE63-B131884FD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8610" y="4518993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308679-C1F5-BC46-B4B4-7E99E466E4D6}"/>
                </a:ext>
              </a:extLst>
            </p:cNvPr>
            <p:cNvSpPr txBox="1"/>
            <p:nvPr/>
          </p:nvSpPr>
          <p:spPr>
            <a:xfrm>
              <a:off x="10626000" y="4314462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F03CB3-AD13-FE4D-92C8-09312AF5237E}"/>
                </a:ext>
              </a:extLst>
            </p:cNvPr>
            <p:cNvCxnSpPr>
              <a:cxnSpLocks/>
            </p:cNvCxnSpPr>
            <p:nvPr/>
          </p:nvCxnSpPr>
          <p:spPr>
            <a:xfrm>
              <a:off x="7582516" y="2693782"/>
              <a:ext cx="1624976" cy="0"/>
            </a:xfrm>
            <a:prstGeom prst="straightConnector1">
              <a:avLst/>
            </a:prstGeom>
            <a:ln w="41275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1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-0.46945 -0.01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1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14F6D72-32B8-E447-B6B0-8E752C4FFF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3" y="512685"/>
            <a:ext cx="2808000" cy="27705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8984BD-A792-0F46-B882-D976E85F9D79}"/>
              </a:ext>
            </a:extLst>
          </p:cNvPr>
          <p:cNvGrpSpPr/>
          <p:nvPr/>
        </p:nvGrpSpPr>
        <p:grpSpPr>
          <a:xfrm>
            <a:off x="-2955808" y="497169"/>
            <a:ext cx="9474638" cy="2923413"/>
            <a:chOff x="248478" y="755134"/>
            <a:chExt cx="12632850" cy="38978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FBC8E4-F36C-2145-B90C-542FF7196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31" y="755134"/>
              <a:ext cx="3428999" cy="344753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A205EC-719E-534E-BB66-C647465D8C64}"/>
                </a:ext>
              </a:extLst>
            </p:cNvPr>
            <p:cNvCxnSpPr/>
            <p:nvPr/>
          </p:nvCxnSpPr>
          <p:spPr>
            <a:xfrm>
              <a:off x="516835" y="944217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E9EEF-4965-FD45-9ABE-2ACEBB8079F2}"/>
                </a:ext>
              </a:extLst>
            </p:cNvPr>
            <p:cNvSpPr txBox="1"/>
            <p:nvPr/>
          </p:nvSpPr>
          <p:spPr>
            <a:xfrm>
              <a:off x="248478" y="2260241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3BB8FB2-19EF-D040-8F29-1B75E6D9D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287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87E4E6-B4A5-164C-B1E5-0B43F55B9C9A}"/>
                </a:ext>
              </a:extLst>
            </p:cNvPr>
            <p:cNvSpPr txBox="1"/>
            <p:nvPr/>
          </p:nvSpPr>
          <p:spPr>
            <a:xfrm>
              <a:off x="2255837" y="4291270"/>
              <a:ext cx="5475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340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F2833C-F9D8-5945-A2FD-289949EB7739}"/>
                </a:ext>
              </a:extLst>
            </p:cNvPr>
            <p:cNvSpPr/>
            <p:nvPr/>
          </p:nvSpPr>
          <p:spPr>
            <a:xfrm>
              <a:off x="3230217" y="2629573"/>
              <a:ext cx="218661" cy="252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18367FB-8C83-3A47-8F66-8ADBAB90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374" y="849570"/>
              <a:ext cx="3429000" cy="34417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71B3E5-E842-0541-8ED2-07F205B1E97D}"/>
                </a:ext>
              </a:extLst>
            </p:cNvPr>
            <p:cNvSpPr/>
            <p:nvPr/>
          </p:nvSpPr>
          <p:spPr>
            <a:xfrm>
              <a:off x="5280991" y="1032685"/>
              <a:ext cx="3096000" cy="309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9B64AB-D303-0240-953C-6F104D2267C5}"/>
                </a:ext>
              </a:extLst>
            </p:cNvPr>
            <p:cNvCxnSpPr>
              <a:stCxn id="22" idx="3"/>
            </p:cNvCxnSpPr>
            <p:nvPr/>
          </p:nvCxnSpPr>
          <p:spPr>
            <a:xfrm flipV="1">
              <a:off x="3448878" y="2755960"/>
              <a:ext cx="1832113" cy="1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D385B8-C1F6-EA4F-9E58-AC12A0301087}"/>
                </a:ext>
              </a:extLst>
            </p:cNvPr>
            <p:cNvCxnSpPr/>
            <p:nvPr/>
          </p:nvCxnSpPr>
          <p:spPr>
            <a:xfrm>
              <a:off x="8744539" y="1023729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95DB1A-76F1-AB43-9062-2B4A62C00900}"/>
                </a:ext>
              </a:extLst>
            </p:cNvPr>
            <p:cNvSpPr txBox="1"/>
            <p:nvPr/>
          </p:nvSpPr>
          <p:spPr>
            <a:xfrm>
              <a:off x="8526982" y="2339754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76C4-DE0B-4E44-B43A-C08B713B4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9409" y="4525617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B2D522-BE31-F745-B4DA-348F80B946DC}"/>
                </a:ext>
              </a:extLst>
            </p:cNvPr>
            <p:cNvSpPr txBox="1"/>
            <p:nvPr/>
          </p:nvSpPr>
          <p:spPr>
            <a:xfrm>
              <a:off x="6617226" y="4291270"/>
              <a:ext cx="447131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67472-4293-3045-850F-A5F586FF7D53}"/>
                </a:ext>
              </a:extLst>
            </p:cNvPr>
            <p:cNvSpPr/>
            <p:nvPr/>
          </p:nvSpPr>
          <p:spPr>
            <a:xfrm>
              <a:off x="6646516" y="2003016"/>
              <a:ext cx="936000" cy="924331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277C4D-9060-1543-A43F-66D114584D18}"/>
                </a:ext>
              </a:extLst>
            </p:cNvPr>
            <p:cNvSpPr/>
            <p:nvPr/>
          </p:nvSpPr>
          <p:spPr>
            <a:xfrm>
              <a:off x="9220192" y="1026061"/>
              <a:ext cx="3060000" cy="3060000"/>
            </a:xfrm>
            <a:prstGeom prst="rect">
              <a:avLst/>
            </a:prstGeom>
            <a:noFill/>
            <a:ln w="412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A3A68B-4807-9948-8D1C-DB018A2C17FA}"/>
                </a:ext>
              </a:extLst>
            </p:cNvPr>
            <p:cNvCxnSpPr/>
            <p:nvPr/>
          </p:nvCxnSpPr>
          <p:spPr>
            <a:xfrm>
              <a:off x="12683740" y="1017105"/>
              <a:ext cx="0" cy="30811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E2A727-B147-DE41-9561-1739FCBEE86C}"/>
                </a:ext>
              </a:extLst>
            </p:cNvPr>
            <p:cNvSpPr txBox="1"/>
            <p:nvPr/>
          </p:nvSpPr>
          <p:spPr>
            <a:xfrm>
              <a:off x="12534651" y="2333130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339B7A-468F-2B41-AE63-B131884FD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8610" y="4518993"/>
              <a:ext cx="32677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9F03CB3-AD13-FE4D-92C8-09312AF5237E}"/>
                </a:ext>
              </a:extLst>
            </p:cNvPr>
            <p:cNvCxnSpPr>
              <a:cxnSpLocks/>
            </p:cNvCxnSpPr>
            <p:nvPr/>
          </p:nvCxnSpPr>
          <p:spPr>
            <a:xfrm>
              <a:off x="7582516" y="2693782"/>
              <a:ext cx="1624976" cy="0"/>
            </a:xfrm>
            <a:prstGeom prst="straightConnector1">
              <a:avLst/>
            </a:prstGeom>
            <a:ln w="41275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308679-C1F5-BC46-B4B4-7E99E466E4D6}"/>
                </a:ext>
              </a:extLst>
            </p:cNvPr>
            <p:cNvSpPr txBox="1"/>
            <p:nvPr/>
          </p:nvSpPr>
          <p:spPr>
            <a:xfrm>
              <a:off x="10626000" y="4314462"/>
              <a:ext cx="34667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6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3134922-DF25-7040-8036-D6FAF10935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66" y="479816"/>
            <a:ext cx="2419350" cy="2797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2554654-0F0F-B647-9F6D-BABCDDC02E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3"/>
          <a:stretch/>
        </p:blipFill>
        <p:spPr>
          <a:xfrm>
            <a:off x="3750019" y="473587"/>
            <a:ext cx="2419350" cy="25856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EAB972-C4EC-0142-8F0C-C2E78C9E55B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51" y="717165"/>
            <a:ext cx="2275485" cy="22139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FA954D-20F5-9C44-8CE3-1858A0C0A47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704" y="732208"/>
            <a:ext cx="2275485" cy="2213936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B2A8558-57B6-0B4C-8571-94E352EA8B79}"/>
              </a:ext>
            </a:extLst>
          </p:cNvPr>
          <p:cNvSpPr/>
          <p:nvPr/>
        </p:nvSpPr>
        <p:spPr>
          <a:xfrm>
            <a:off x="1948311" y="1435395"/>
            <a:ext cx="131578" cy="68181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FCF10D4-ED48-BF49-9BF5-A30D6B2E188A}"/>
              </a:ext>
            </a:extLst>
          </p:cNvPr>
          <p:cNvSpPr/>
          <p:nvPr/>
        </p:nvSpPr>
        <p:spPr>
          <a:xfrm>
            <a:off x="4258541" y="763967"/>
            <a:ext cx="340722" cy="217983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D6071-E6E4-2940-953F-379D72BD40A3}"/>
              </a:ext>
            </a:extLst>
          </p:cNvPr>
          <p:cNvSpPr txBox="1"/>
          <p:nvPr/>
        </p:nvSpPr>
        <p:spPr>
          <a:xfrm>
            <a:off x="4070096" y="3738033"/>
            <a:ext cx="15167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Trebuchet MS" panose="020B0703020202090204" pitchFamily="34" charset="0"/>
              </a:rPr>
              <a:t>Escoger</a:t>
            </a:r>
            <a:r>
              <a:rPr lang="en-US" sz="1050" dirty="0">
                <a:latin typeface="Trebuchet MS" panose="020B0703020202090204" pitchFamily="34" charset="0"/>
              </a:rPr>
              <a:t> </a:t>
            </a:r>
            <a:r>
              <a:rPr lang="en-US" sz="1050" dirty="0" err="1">
                <a:latin typeface="Trebuchet MS" panose="020B0703020202090204" pitchFamily="34" charset="0"/>
              </a:rPr>
              <a:t>pixeles</a:t>
            </a:r>
            <a:r>
              <a:rPr lang="en-US" sz="1050" dirty="0">
                <a:latin typeface="Trebuchet MS" panose="020B0703020202090204" pitchFamily="34" charset="0"/>
              </a:rPr>
              <a:t> &gt; 170</a:t>
            </a:r>
          </a:p>
        </p:txBody>
      </p:sp>
    </p:spTree>
    <p:extLst>
      <p:ext uri="{BB962C8B-B14F-4D97-AF65-F5344CB8AC3E}">
        <p14:creationId xmlns:p14="http://schemas.microsoft.com/office/powerpoint/2010/main" val="7795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7356" y="497169"/>
            <a:ext cx="2571749" cy="258565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A205EC-719E-534E-BB66-C647465D8C64}"/>
              </a:ext>
            </a:extLst>
          </p:cNvPr>
          <p:cNvCxnSpPr/>
          <p:nvPr/>
        </p:nvCxnSpPr>
        <p:spPr>
          <a:xfrm>
            <a:off x="-3879253" y="638982"/>
            <a:ext cx="0" cy="2310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8E9EEF-4965-FD45-9ABE-2ACEBB8079F2}"/>
              </a:ext>
            </a:extLst>
          </p:cNvPr>
          <p:cNvSpPr txBox="1"/>
          <p:nvPr/>
        </p:nvSpPr>
        <p:spPr>
          <a:xfrm>
            <a:off x="-4080521" y="1625999"/>
            <a:ext cx="41069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340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BB8FB2-19EF-D040-8F29-1B75E6D9D1CC}"/>
              </a:ext>
            </a:extLst>
          </p:cNvPr>
          <p:cNvCxnSpPr>
            <a:cxnSpLocks/>
          </p:cNvCxnSpPr>
          <p:nvPr/>
        </p:nvCxnSpPr>
        <p:spPr>
          <a:xfrm flipH="1">
            <a:off x="-3526414" y="3325031"/>
            <a:ext cx="24508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D87E4E6-B4A5-164C-B1E5-0B43F55B9C9A}"/>
              </a:ext>
            </a:extLst>
          </p:cNvPr>
          <p:cNvSpPr txBox="1"/>
          <p:nvPr/>
        </p:nvSpPr>
        <p:spPr>
          <a:xfrm>
            <a:off x="-2575003" y="3149271"/>
            <a:ext cx="41069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340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F2833C-F9D8-5945-A2FD-289949EB7739}"/>
              </a:ext>
            </a:extLst>
          </p:cNvPr>
          <p:cNvSpPr/>
          <p:nvPr/>
        </p:nvSpPr>
        <p:spPr>
          <a:xfrm>
            <a:off x="-1844217" y="1902999"/>
            <a:ext cx="163996" cy="189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8367FB-8C83-3A47-8F66-8ADBAB90C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2" y="567996"/>
            <a:ext cx="2571750" cy="25812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D71B3E5-E842-0541-8ED2-07F205B1E97D}"/>
              </a:ext>
            </a:extLst>
          </p:cNvPr>
          <p:cNvSpPr/>
          <p:nvPr/>
        </p:nvSpPr>
        <p:spPr>
          <a:xfrm>
            <a:off x="836864" y="705332"/>
            <a:ext cx="2322000" cy="232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B2A8558-57B6-0B4C-8571-94E352EA8B79}"/>
              </a:ext>
            </a:extLst>
          </p:cNvPr>
          <p:cNvSpPr/>
          <p:nvPr/>
        </p:nvSpPr>
        <p:spPr>
          <a:xfrm>
            <a:off x="1966599" y="1435395"/>
            <a:ext cx="131578" cy="681813"/>
          </a:xfrm>
          <a:custGeom>
            <a:avLst/>
            <a:gdLst>
              <a:gd name="connsiteX0" fmla="*/ 0 w 175437"/>
              <a:gd name="connsiteY0" fmla="*/ 0 h 909084"/>
              <a:gd name="connsiteX1" fmla="*/ 0 w 175437"/>
              <a:gd name="connsiteY1" fmla="*/ 0 h 909084"/>
              <a:gd name="connsiteX2" fmla="*/ 5316 w 175437"/>
              <a:gd name="connsiteY2" fmla="*/ 143540 h 909084"/>
              <a:gd name="connsiteX3" fmla="*/ 170121 w 175437"/>
              <a:gd name="connsiteY3" fmla="*/ 148856 h 909084"/>
              <a:gd name="connsiteX4" fmla="*/ 175437 w 175437"/>
              <a:gd name="connsiteY4" fmla="*/ 909084 h 90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37" h="909084">
                <a:moveTo>
                  <a:pt x="0" y="0"/>
                </a:moveTo>
                <a:lnTo>
                  <a:pt x="0" y="0"/>
                </a:lnTo>
                <a:cubicBezTo>
                  <a:pt x="1840" y="47844"/>
                  <a:pt x="5316" y="95661"/>
                  <a:pt x="5316" y="143540"/>
                </a:cubicBezTo>
                <a:lnTo>
                  <a:pt x="170121" y="148856"/>
                </a:lnTo>
                <a:lnTo>
                  <a:pt x="175437" y="909084"/>
                </a:ln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7ECDDA-F28A-A640-8E4D-414C6F1F3F80}"/>
              </a:ext>
            </a:extLst>
          </p:cNvPr>
          <p:cNvGrpSpPr/>
          <p:nvPr/>
        </p:nvGrpSpPr>
        <p:grpSpPr>
          <a:xfrm>
            <a:off x="1268985" y="723900"/>
            <a:ext cx="829733" cy="2298700"/>
            <a:chOff x="1557867" y="965200"/>
            <a:chExt cx="1106311" cy="3064933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0043262-FF47-A24C-8FDF-1537A7E30E0C}"/>
                </a:ext>
              </a:extLst>
            </p:cNvPr>
            <p:cNvSpPr/>
            <p:nvPr/>
          </p:nvSpPr>
          <p:spPr>
            <a:xfrm>
              <a:off x="1557867" y="965200"/>
              <a:ext cx="931333" cy="925689"/>
            </a:xfrm>
            <a:custGeom>
              <a:avLst/>
              <a:gdLst>
                <a:gd name="connsiteX0" fmla="*/ 0 w 931333"/>
                <a:gd name="connsiteY0" fmla="*/ 0 h 925689"/>
                <a:gd name="connsiteX1" fmla="*/ 11289 w 931333"/>
                <a:gd name="connsiteY1" fmla="*/ 152400 h 925689"/>
                <a:gd name="connsiteX2" fmla="*/ 163689 w 931333"/>
                <a:gd name="connsiteY2" fmla="*/ 152400 h 925689"/>
                <a:gd name="connsiteX3" fmla="*/ 180622 w 931333"/>
                <a:gd name="connsiteY3" fmla="*/ 316089 h 925689"/>
                <a:gd name="connsiteX4" fmla="*/ 316089 w 931333"/>
                <a:gd name="connsiteY4" fmla="*/ 316089 h 925689"/>
                <a:gd name="connsiteX5" fmla="*/ 321733 w 931333"/>
                <a:gd name="connsiteY5" fmla="*/ 462844 h 925689"/>
                <a:gd name="connsiteX6" fmla="*/ 620889 w 931333"/>
                <a:gd name="connsiteY6" fmla="*/ 462844 h 925689"/>
                <a:gd name="connsiteX7" fmla="*/ 632177 w 931333"/>
                <a:gd name="connsiteY7" fmla="*/ 620889 h 925689"/>
                <a:gd name="connsiteX8" fmla="*/ 784577 w 931333"/>
                <a:gd name="connsiteY8" fmla="*/ 632178 h 925689"/>
                <a:gd name="connsiteX9" fmla="*/ 784577 w 931333"/>
                <a:gd name="connsiteY9" fmla="*/ 790222 h 925689"/>
                <a:gd name="connsiteX10" fmla="*/ 931333 w 931333"/>
                <a:gd name="connsiteY10" fmla="*/ 784578 h 925689"/>
                <a:gd name="connsiteX11" fmla="*/ 931333 w 931333"/>
                <a:gd name="connsiteY11" fmla="*/ 920044 h 925689"/>
                <a:gd name="connsiteX12" fmla="*/ 931333 w 931333"/>
                <a:gd name="connsiteY12" fmla="*/ 920044 h 925689"/>
                <a:gd name="connsiteX13" fmla="*/ 931333 w 931333"/>
                <a:gd name="connsiteY13" fmla="*/ 925689 h 925689"/>
                <a:gd name="connsiteX14" fmla="*/ 931333 w 931333"/>
                <a:gd name="connsiteY14" fmla="*/ 925689 h 92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1333" h="925689">
                  <a:moveTo>
                    <a:pt x="0" y="0"/>
                  </a:moveTo>
                  <a:lnTo>
                    <a:pt x="11289" y="152400"/>
                  </a:lnTo>
                  <a:lnTo>
                    <a:pt x="163689" y="152400"/>
                  </a:lnTo>
                  <a:lnTo>
                    <a:pt x="180622" y="316089"/>
                  </a:lnTo>
                  <a:lnTo>
                    <a:pt x="316089" y="316089"/>
                  </a:lnTo>
                  <a:lnTo>
                    <a:pt x="321733" y="462844"/>
                  </a:lnTo>
                  <a:lnTo>
                    <a:pt x="620889" y="462844"/>
                  </a:lnTo>
                  <a:lnTo>
                    <a:pt x="632177" y="620889"/>
                  </a:lnTo>
                  <a:lnTo>
                    <a:pt x="784577" y="632178"/>
                  </a:lnTo>
                  <a:lnTo>
                    <a:pt x="784577" y="790222"/>
                  </a:lnTo>
                  <a:lnTo>
                    <a:pt x="931333" y="784578"/>
                  </a:lnTo>
                  <a:lnTo>
                    <a:pt x="931333" y="920044"/>
                  </a:lnTo>
                  <a:lnTo>
                    <a:pt x="931333" y="920044"/>
                  </a:lnTo>
                  <a:lnTo>
                    <a:pt x="931333" y="925689"/>
                  </a:lnTo>
                  <a:lnTo>
                    <a:pt x="931333" y="925689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03C9BD6-BE22-9E4C-8E97-C7C1F0B17203}"/>
                </a:ext>
              </a:extLst>
            </p:cNvPr>
            <p:cNvSpPr/>
            <p:nvPr/>
          </p:nvSpPr>
          <p:spPr>
            <a:xfrm>
              <a:off x="1721556" y="2833511"/>
              <a:ext cx="942622" cy="1196622"/>
            </a:xfrm>
            <a:custGeom>
              <a:avLst/>
              <a:gdLst>
                <a:gd name="connsiteX0" fmla="*/ 942622 w 942622"/>
                <a:gd name="connsiteY0" fmla="*/ 0 h 1196622"/>
                <a:gd name="connsiteX1" fmla="*/ 767644 w 942622"/>
                <a:gd name="connsiteY1" fmla="*/ 16933 h 1196622"/>
                <a:gd name="connsiteX2" fmla="*/ 767644 w 942622"/>
                <a:gd name="connsiteY2" fmla="*/ 304800 h 1196622"/>
                <a:gd name="connsiteX3" fmla="*/ 620888 w 942622"/>
                <a:gd name="connsiteY3" fmla="*/ 321733 h 1196622"/>
                <a:gd name="connsiteX4" fmla="*/ 620888 w 942622"/>
                <a:gd name="connsiteY4" fmla="*/ 479778 h 1196622"/>
                <a:gd name="connsiteX5" fmla="*/ 620888 w 942622"/>
                <a:gd name="connsiteY5" fmla="*/ 637822 h 1196622"/>
                <a:gd name="connsiteX6" fmla="*/ 462844 w 942622"/>
                <a:gd name="connsiteY6" fmla="*/ 637822 h 1196622"/>
                <a:gd name="connsiteX7" fmla="*/ 462844 w 942622"/>
                <a:gd name="connsiteY7" fmla="*/ 801511 h 1196622"/>
                <a:gd name="connsiteX8" fmla="*/ 304800 w 942622"/>
                <a:gd name="connsiteY8" fmla="*/ 795867 h 1196622"/>
                <a:gd name="connsiteX9" fmla="*/ 304800 w 942622"/>
                <a:gd name="connsiteY9" fmla="*/ 953911 h 1196622"/>
                <a:gd name="connsiteX10" fmla="*/ 152400 w 942622"/>
                <a:gd name="connsiteY10" fmla="*/ 959556 h 1196622"/>
                <a:gd name="connsiteX11" fmla="*/ 152400 w 942622"/>
                <a:gd name="connsiteY11" fmla="*/ 1100667 h 1196622"/>
                <a:gd name="connsiteX12" fmla="*/ 0 w 942622"/>
                <a:gd name="connsiteY12" fmla="*/ 1106311 h 1196622"/>
                <a:gd name="connsiteX13" fmla="*/ 5644 w 942622"/>
                <a:gd name="connsiteY13" fmla="*/ 1196622 h 119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2622" h="1196622">
                  <a:moveTo>
                    <a:pt x="942622" y="0"/>
                  </a:moveTo>
                  <a:lnTo>
                    <a:pt x="767644" y="16933"/>
                  </a:lnTo>
                  <a:lnTo>
                    <a:pt x="767644" y="304800"/>
                  </a:lnTo>
                  <a:lnTo>
                    <a:pt x="620888" y="321733"/>
                  </a:lnTo>
                  <a:lnTo>
                    <a:pt x="620888" y="479778"/>
                  </a:lnTo>
                  <a:lnTo>
                    <a:pt x="620888" y="637822"/>
                  </a:lnTo>
                  <a:lnTo>
                    <a:pt x="462844" y="637822"/>
                  </a:lnTo>
                  <a:lnTo>
                    <a:pt x="462844" y="801511"/>
                  </a:lnTo>
                  <a:lnTo>
                    <a:pt x="304800" y="795867"/>
                  </a:lnTo>
                  <a:lnTo>
                    <a:pt x="304800" y="953911"/>
                  </a:lnTo>
                  <a:lnTo>
                    <a:pt x="152400" y="959556"/>
                  </a:lnTo>
                  <a:lnTo>
                    <a:pt x="152400" y="1100667"/>
                  </a:lnTo>
                  <a:lnTo>
                    <a:pt x="0" y="1106311"/>
                  </a:lnTo>
                  <a:lnTo>
                    <a:pt x="5644" y="1196622"/>
                  </a:lnTo>
                </a:path>
              </a:pathLst>
            </a:custGeom>
            <a:noFill/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E057B359-E168-E744-B2C1-A6426FAB9E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12791" r="843" b="15598"/>
          <a:stretch/>
        </p:blipFill>
        <p:spPr>
          <a:xfrm>
            <a:off x="865358" y="723900"/>
            <a:ext cx="2287857" cy="2298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E0895-4BBB-794E-BDC4-FFA3847FFDE9}"/>
              </a:ext>
            </a:extLst>
          </p:cNvPr>
          <p:cNvSpPr txBox="1"/>
          <p:nvPr/>
        </p:nvSpPr>
        <p:spPr>
          <a:xfrm>
            <a:off x="863063" y="1582726"/>
            <a:ext cx="941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Trebuchet MS" panose="020B0703020202090204" pitchFamily="34" charset="0"/>
              </a:rPr>
              <a:t>Zona mayor </a:t>
            </a:r>
          </a:p>
          <a:p>
            <a:pPr algn="ctr"/>
            <a:r>
              <a:rPr lang="en-US" sz="1050" dirty="0">
                <a:latin typeface="Trebuchet MS" panose="020B0703020202090204" pitchFamily="34" charset="0"/>
              </a:rPr>
              <a:t>que 170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DE6791-D76E-8A41-99AA-6A904BA9447F}"/>
              </a:ext>
            </a:extLst>
          </p:cNvPr>
          <p:cNvSpPr txBox="1"/>
          <p:nvPr/>
        </p:nvSpPr>
        <p:spPr>
          <a:xfrm>
            <a:off x="2034271" y="2110526"/>
            <a:ext cx="91243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Zona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menor</a:t>
            </a:r>
            <a:endParaRPr lang="en-US" sz="105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o </a:t>
            </a:r>
            <a:r>
              <a:rPr lang="en-US" sz="1050" dirty="0" err="1">
                <a:solidFill>
                  <a:schemeClr val="bg1"/>
                </a:solidFill>
                <a:latin typeface="Trebuchet MS" panose="020B0703020202090204" pitchFamily="34" charset="0"/>
              </a:rPr>
              <a:t>igual</a:t>
            </a:r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Trebuchet MS" panose="020B0703020202090204" pitchFamily="34" charset="0"/>
              </a:rPr>
              <a:t>que 170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17F92C-0183-3641-B640-8682C06027D3}"/>
              </a:ext>
            </a:extLst>
          </p:cNvPr>
          <p:cNvSpPr/>
          <p:nvPr/>
        </p:nvSpPr>
        <p:spPr>
          <a:xfrm>
            <a:off x="2996184" y="723900"/>
            <a:ext cx="157031" cy="2298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A7A73A-314C-0246-A668-B864D16CC2EB}"/>
              </a:ext>
            </a:extLst>
          </p:cNvPr>
          <p:cNvSpPr/>
          <p:nvPr/>
        </p:nvSpPr>
        <p:spPr>
          <a:xfrm>
            <a:off x="857677" y="719168"/>
            <a:ext cx="298130" cy="194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4660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  <p:bldP spid="14" grpId="0" animBg="1"/>
      <p:bldP spid="40" grpId="0" animBg="1"/>
      <p:bldP spid="4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7A915-32D8-A14C-8F2F-3FBBE57CEAA7}"/>
              </a:ext>
            </a:extLst>
          </p:cNvPr>
          <p:cNvGrpSpPr/>
          <p:nvPr/>
        </p:nvGrpSpPr>
        <p:grpSpPr>
          <a:xfrm>
            <a:off x="-2974387" y="497169"/>
            <a:ext cx="6198672" cy="2906018"/>
            <a:chOff x="-4050806" y="662892"/>
            <a:chExt cx="8264896" cy="387469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C7054D-E43F-A44D-A919-7DB9EE9C3F44}"/>
                </a:ext>
              </a:extLst>
            </p:cNvPr>
            <p:cNvGrpSpPr/>
            <p:nvPr/>
          </p:nvGrpSpPr>
          <p:grpSpPr>
            <a:xfrm>
              <a:off x="-4050806" y="662892"/>
              <a:ext cx="8264896" cy="3874691"/>
              <a:chOff x="-4050806" y="662892"/>
              <a:chExt cx="8264896" cy="387469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D8FC0E5-B9E8-8B4B-8A29-DD85AA7D3F69}"/>
                  </a:ext>
                </a:extLst>
              </p:cNvPr>
              <p:cNvGrpSpPr/>
              <p:nvPr/>
            </p:nvGrpSpPr>
            <p:grpSpPr>
              <a:xfrm>
                <a:off x="-4050806" y="662892"/>
                <a:ext cx="4006552" cy="3874691"/>
                <a:chOff x="-4050806" y="662892"/>
                <a:chExt cx="4006552" cy="387469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3FBC8E4-F36C-2145-B90C-542FF71969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3463152" y="662892"/>
                  <a:ext cx="3408797" cy="3447534"/>
                </a:xfrm>
                <a:prstGeom prst="rect">
                  <a:avLst/>
                </a:prstGeom>
              </p:spPr>
            </p:pic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13A205EC-719E-534E-BB66-C647465D8C64}"/>
                    </a:ext>
                  </a:extLst>
                </p:cNvPr>
                <p:cNvCxnSpPr/>
                <p:nvPr/>
              </p:nvCxnSpPr>
              <p:spPr>
                <a:xfrm>
                  <a:off x="-3782449" y="851975"/>
                  <a:ext cx="0" cy="308113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8E9EEF-4965-FD45-9ABE-2ACEBB8079F2}"/>
                    </a:ext>
                  </a:extLst>
                </p:cNvPr>
                <p:cNvSpPr txBox="1"/>
                <p:nvPr/>
              </p:nvSpPr>
              <p:spPr>
                <a:xfrm>
                  <a:off x="-4050806" y="2167999"/>
                  <a:ext cx="547587" cy="338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340</a:t>
                  </a: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B3BB8FB2-19EF-D040-8F29-1B75E6D9D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3311997" y="4433375"/>
                  <a:ext cx="3267743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87E4E6-B4A5-164C-B1E5-0B43F55B9C9A}"/>
                    </a:ext>
                  </a:extLst>
                </p:cNvPr>
                <p:cNvSpPr txBox="1"/>
                <p:nvPr/>
              </p:nvSpPr>
              <p:spPr>
                <a:xfrm>
                  <a:off x="-2043449" y="4199028"/>
                  <a:ext cx="547587" cy="338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340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1F2833C-F9D8-5945-A2FD-289949EB7739}"/>
                    </a:ext>
                  </a:extLst>
                </p:cNvPr>
                <p:cNvSpPr/>
                <p:nvPr/>
              </p:nvSpPr>
              <p:spPr>
                <a:xfrm>
                  <a:off x="-1069067" y="2537331"/>
                  <a:ext cx="218661" cy="25277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18367FB-8C83-3A47-8F66-8ADBAB90C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090" y="757328"/>
                <a:ext cx="3429000" cy="34417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D71B3E5-E842-0541-8ED2-07F205B1E97D}"/>
                  </a:ext>
                </a:extLst>
              </p:cNvPr>
              <p:cNvSpPr/>
              <p:nvPr/>
            </p:nvSpPr>
            <p:spPr>
              <a:xfrm>
                <a:off x="981707" y="940443"/>
                <a:ext cx="3096000" cy="3096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4B2A8558-57B6-0B4C-8571-94E352EA8B79}"/>
                  </a:ext>
                </a:extLst>
              </p:cNvPr>
              <p:cNvSpPr/>
              <p:nvPr/>
            </p:nvSpPr>
            <p:spPr>
              <a:xfrm>
                <a:off x="2488019" y="1913860"/>
                <a:ext cx="175437" cy="909084"/>
              </a:xfrm>
              <a:custGeom>
                <a:avLst/>
                <a:gdLst>
                  <a:gd name="connsiteX0" fmla="*/ 0 w 175437"/>
                  <a:gd name="connsiteY0" fmla="*/ 0 h 909084"/>
                  <a:gd name="connsiteX1" fmla="*/ 0 w 175437"/>
                  <a:gd name="connsiteY1" fmla="*/ 0 h 909084"/>
                  <a:gd name="connsiteX2" fmla="*/ 5316 w 175437"/>
                  <a:gd name="connsiteY2" fmla="*/ 143540 h 909084"/>
                  <a:gd name="connsiteX3" fmla="*/ 170121 w 175437"/>
                  <a:gd name="connsiteY3" fmla="*/ 148856 h 909084"/>
                  <a:gd name="connsiteX4" fmla="*/ 175437 w 175437"/>
                  <a:gd name="connsiteY4" fmla="*/ 909084 h 90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437" h="909084">
                    <a:moveTo>
                      <a:pt x="0" y="0"/>
                    </a:moveTo>
                    <a:lnTo>
                      <a:pt x="0" y="0"/>
                    </a:lnTo>
                    <a:cubicBezTo>
                      <a:pt x="1840" y="47844"/>
                      <a:pt x="5316" y="95661"/>
                      <a:pt x="5316" y="143540"/>
                    </a:cubicBezTo>
                    <a:lnTo>
                      <a:pt x="170121" y="148856"/>
                    </a:lnTo>
                    <a:lnTo>
                      <a:pt x="175437" y="909084"/>
                    </a:ln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17ECDDA-F28A-A640-8E4D-414C6F1F3F80}"/>
                  </a:ext>
                </a:extLst>
              </p:cNvPr>
              <p:cNvGrpSpPr/>
              <p:nvPr/>
            </p:nvGrpSpPr>
            <p:grpSpPr>
              <a:xfrm>
                <a:off x="1557867" y="965200"/>
                <a:ext cx="1106311" cy="3064933"/>
                <a:chOff x="1557867" y="965200"/>
                <a:chExt cx="1106311" cy="3064933"/>
              </a:xfrm>
            </p:grpSpPr>
            <p:sp>
              <p:nvSpPr>
                <p:cNvPr id="3" name="Freeform 2">
                  <a:extLst>
                    <a:ext uri="{FF2B5EF4-FFF2-40B4-BE49-F238E27FC236}">
                      <a16:creationId xmlns:a16="http://schemas.microsoft.com/office/drawing/2014/main" id="{20043262-FF47-A24C-8FDF-1537A7E30E0C}"/>
                    </a:ext>
                  </a:extLst>
                </p:cNvPr>
                <p:cNvSpPr/>
                <p:nvPr/>
              </p:nvSpPr>
              <p:spPr>
                <a:xfrm>
                  <a:off x="1557867" y="965200"/>
                  <a:ext cx="931333" cy="925689"/>
                </a:xfrm>
                <a:custGeom>
                  <a:avLst/>
                  <a:gdLst>
                    <a:gd name="connsiteX0" fmla="*/ 0 w 931333"/>
                    <a:gd name="connsiteY0" fmla="*/ 0 h 925689"/>
                    <a:gd name="connsiteX1" fmla="*/ 11289 w 931333"/>
                    <a:gd name="connsiteY1" fmla="*/ 152400 h 925689"/>
                    <a:gd name="connsiteX2" fmla="*/ 163689 w 931333"/>
                    <a:gd name="connsiteY2" fmla="*/ 152400 h 925689"/>
                    <a:gd name="connsiteX3" fmla="*/ 180622 w 931333"/>
                    <a:gd name="connsiteY3" fmla="*/ 316089 h 925689"/>
                    <a:gd name="connsiteX4" fmla="*/ 316089 w 931333"/>
                    <a:gd name="connsiteY4" fmla="*/ 316089 h 925689"/>
                    <a:gd name="connsiteX5" fmla="*/ 321733 w 931333"/>
                    <a:gd name="connsiteY5" fmla="*/ 462844 h 925689"/>
                    <a:gd name="connsiteX6" fmla="*/ 620889 w 931333"/>
                    <a:gd name="connsiteY6" fmla="*/ 462844 h 925689"/>
                    <a:gd name="connsiteX7" fmla="*/ 632177 w 931333"/>
                    <a:gd name="connsiteY7" fmla="*/ 620889 h 925689"/>
                    <a:gd name="connsiteX8" fmla="*/ 784577 w 931333"/>
                    <a:gd name="connsiteY8" fmla="*/ 632178 h 925689"/>
                    <a:gd name="connsiteX9" fmla="*/ 784577 w 931333"/>
                    <a:gd name="connsiteY9" fmla="*/ 790222 h 925689"/>
                    <a:gd name="connsiteX10" fmla="*/ 931333 w 931333"/>
                    <a:gd name="connsiteY10" fmla="*/ 784578 h 925689"/>
                    <a:gd name="connsiteX11" fmla="*/ 931333 w 931333"/>
                    <a:gd name="connsiteY11" fmla="*/ 920044 h 925689"/>
                    <a:gd name="connsiteX12" fmla="*/ 931333 w 931333"/>
                    <a:gd name="connsiteY12" fmla="*/ 920044 h 925689"/>
                    <a:gd name="connsiteX13" fmla="*/ 931333 w 931333"/>
                    <a:gd name="connsiteY13" fmla="*/ 925689 h 925689"/>
                    <a:gd name="connsiteX14" fmla="*/ 931333 w 931333"/>
                    <a:gd name="connsiteY14" fmla="*/ 925689 h 92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31333" h="925689">
                      <a:moveTo>
                        <a:pt x="0" y="0"/>
                      </a:moveTo>
                      <a:lnTo>
                        <a:pt x="11289" y="152400"/>
                      </a:lnTo>
                      <a:lnTo>
                        <a:pt x="163689" y="152400"/>
                      </a:lnTo>
                      <a:lnTo>
                        <a:pt x="180622" y="316089"/>
                      </a:lnTo>
                      <a:lnTo>
                        <a:pt x="316089" y="316089"/>
                      </a:lnTo>
                      <a:lnTo>
                        <a:pt x="321733" y="462844"/>
                      </a:lnTo>
                      <a:lnTo>
                        <a:pt x="620889" y="462844"/>
                      </a:lnTo>
                      <a:lnTo>
                        <a:pt x="632177" y="620889"/>
                      </a:lnTo>
                      <a:lnTo>
                        <a:pt x="784577" y="632178"/>
                      </a:lnTo>
                      <a:lnTo>
                        <a:pt x="784577" y="790222"/>
                      </a:lnTo>
                      <a:lnTo>
                        <a:pt x="931333" y="784578"/>
                      </a:lnTo>
                      <a:lnTo>
                        <a:pt x="931333" y="920044"/>
                      </a:lnTo>
                      <a:lnTo>
                        <a:pt x="931333" y="920044"/>
                      </a:lnTo>
                      <a:lnTo>
                        <a:pt x="931333" y="925689"/>
                      </a:lnTo>
                      <a:lnTo>
                        <a:pt x="931333" y="925689"/>
                      </a:lnTo>
                    </a:path>
                  </a:pathLst>
                </a:custGeom>
                <a:noFill/>
                <a:ln w="3492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903C9BD6-BE22-9E4C-8E97-C7C1F0B17203}"/>
                    </a:ext>
                  </a:extLst>
                </p:cNvPr>
                <p:cNvSpPr/>
                <p:nvPr/>
              </p:nvSpPr>
              <p:spPr>
                <a:xfrm>
                  <a:off x="1721556" y="2833511"/>
                  <a:ext cx="942622" cy="1196622"/>
                </a:xfrm>
                <a:custGeom>
                  <a:avLst/>
                  <a:gdLst>
                    <a:gd name="connsiteX0" fmla="*/ 942622 w 942622"/>
                    <a:gd name="connsiteY0" fmla="*/ 0 h 1196622"/>
                    <a:gd name="connsiteX1" fmla="*/ 767644 w 942622"/>
                    <a:gd name="connsiteY1" fmla="*/ 16933 h 1196622"/>
                    <a:gd name="connsiteX2" fmla="*/ 767644 w 942622"/>
                    <a:gd name="connsiteY2" fmla="*/ 304800 h 1196622"/>
                    <a:gd name="connsiteX3" fmla="*/ 620888 w 942622"/>
                    <a:gd name="connsiteY3" fmla="*/ 321733 h 1196622"/>
                    <a:gd name="connsiteX4" fmla="*/ 620888 w 942622"/>
                    <a:gd name="connsiteY4" fmla="*/ 479778 h 1196622"/>
                    <a:gd name="connsiteX5" fmla="*/ 620888 w 942622"/>
                    <a:gd name="connsiteY5" fmla="*/ 637822 h 1196622"/>
                    <a:gd name="connsiteX6" fmla="*/ 462844 w 942622"/>
                    <a:gd name="connsiteY6" fmla="*/ 637822 h 1196622"/>
                    <a:gd name="connsiteX7" fmla="*/ 462844 w 942622"/>
                    <a:gd name="connsiteY7" fmla="*/ 801511 h 1196622"/>
                    <a:gd name="connsiteX8" fmla="*/ 304800 w 942622"/>
                    <a:gd name="connsiteY8" fmla="*/ 795867 h 1196622"/>
                    <a:gd name="connsiteX9" fmla="*/ 304800 w 942622"/>
                    <a:gd name="connsiteY9" fmla="*/ 953911 h 1196622"/>
                    <a:gd name="connsiteX10" fmla="*/ 152400 w 942622"/>
                    <a:gd name="connsiteY10" fmla="*/ 959556 h 1196622"/>
                    <a:gd name="connsiteX11" fmla="*/ 152400 w 942622"/>
                    <a:gd name="connsiteY11" fmla="*/ 1100667 h 1196622"/>
                    <a:gd name="connsiteX12" fmla="*/ 0 w 942622"/>
                    <a:gd name="connsiteY12" fmla="*/ 1106311 h 1196622"/>
                    <a:gd name="connsiteX13" fmla="*/ 5644 w 942622"/>
                    <a:gd name="connsiteY13" fmla="*/ 1196622 h 119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42622" h="1196622">
                      <a:moveTo>
                        <a:pt x="942622" y="0"/>
                      </a:moveTo>
                      <a:lnTo>
                        <a:pt x="767644" y="16933"/>
                      </a:lnTo>
                      <a:lnTo>
                        <a:pt x="767644" y="304800"/>
                      </a:lnTo>
                      <a:lnTo>
                        <a:pt x="620888" y="321733"/>
                      </a:lnTo>
                      <a:lnTo>
                        <a:pt x="620888" y="479778"/>
                      </a:lnTo>
                      <a:lnTo>
                        <a:pt x="620888" y="637822"/>
                      </a:lnTo>
                      <a:lnTo>
                        <a:pt x="462844" y="637822"/>
                      </a:lnTo>
                      <a:lnTo>
                        <a:pt x="462844" y="801511"/>
                      </a:lnTo>
                      <a:lnTo>
                        <a:pt x="304800" y="795867"/>
                      </a:lnTo>
                      <a:lnTo>
                        <a:pt x="304800" y="953911"/>
                      </a:lnTo>
                      <a:lnTo>
                        <a:pt x="152400" y="959556"/>
                      </a:lnTo>
                      <a:lnTo>
                        <a:pt x="152400" y="1100667"/>
                      </a:lnTo>
                      <a:lnTo>
                        <a:pt x="0" y="1106311"/>
                      </a:lnTo>
                      <a:lnTo>
                        <a:pt x="5644" y="1196622"/>
                      </a:lnTo>
                    </a:path>
                  </a:pathLst>
                </a:custGeom>
                <a:noFill/>
                <a:ln w="317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057B359-E168-E744-B2C1-A6426FAB9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43" t="12791" r="843" b="15598"/>
              <a:stretch/>
            </p:blipFill>
            <p:spPr>
              <a:xfrm>
                <a:off x="1019698" y="965200"/>
                <a:ext cx="3050476" cy="306493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DE0895-4BBB-794E-BDC4-FFA3847FFDE9}"/>
                  </a:ext>
                </a:extLst>
              </p:cNvPr>
              <p:cNvSpPr txBox="1"/>
              <p:nvPr/>
            </p:nvSpPr>
            <p:spPr>
              <a:xfrm>
                <a:off x="1016638" y="2110301"/>
                <a:ext cx="1255045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/>
                  <a:t>Zona mayor </a:t>
                </a:r>
              </a:p>
              <a:p>
                <a:pPr algn="ctr"/>
                <a:r>
                  <a:rPr lang="en-US" sz="1050" dirty="0"/>
                  <a:t>que 170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8DE6791-D76E-8A41-99AA-6A904BA9447F}"/>
                  </a:ext>
                </a:extLst>
              </p:cNvPr>
              <p:cNvSpPr txBox="1"/>
              <p:nvPr/>
            </p:nvSpPr>
            <p:spPr>
              <a:xfrm>
                <a:off x="2578249" y="2814034"/>
                <a:ext cx="121657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Zona </a:t>
                </a:r>
                <a:r>
                  <a:rPr lang="en-US" sz="1050" dirty="0" err="1">
                    <a:solidFill>
                      <a:schemeClr val="bg1"/>
                    </a:solidFill>
                  </a:rPr>
                  <a:t>menor</a:t>
                </a:r>
                <a:endParaRPr lang="en-US" sz="105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o </a:t>
                </a:r>
                <a:r>
                  <a:rPr lang="en-US" sz="1050" dirty="0" err="1">
                    <a:solidFill>
                      <a:schemeClr val="bg1"/>
                    </a:solidFill>
                  </a:rPr>
                  <a:t>igual</a:t>
                </a:r>
                <a:r>
                  <a:rPr lang="en-US" sz="1050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en-US" sz="1050" dirty="0">
                    <a:solidFill>
                      <a:schemeClr val="bg1"/>
                    </a:solidFill>
                  </a:rPr>
                  <a:t>que 170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17F92C-0183-3641-B640-8682C06027D3}"/>
                  </a:ext>
                </a:extLst>
              </p:cNvPr>
              <p:cNvSpPr/>
              <p:nvPr/>
            </p:nvSpPr>
            <p:spPr>
              <a:xfrm>
                <a:off x="3860800" y="965200"/>
                <a:ext cx="209374" cy="306493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AB67702-AD08-2541-8883-F30A15B1E5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52782" y="2648841"/>
                <a:ext cx="18360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74370A-4897-1347-BBDD-EB02112FE43E}"/>
                </a:ext>
              </a:extLst>
            </p:cNvPr>
            <p:cNvSpPr/>
            <p:nvPr/>
          </p:nvSpPr>
          <p:spPr>
            <a:xfrm>
              <a:off x="1009457" y="958891"/>
              <a:ext cx="397507" cy="258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22859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97 0.00124 L 0.4 0.026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1" y="1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301C57-E855-E646-9CF1-278F36ED4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1" y="2342479"/>
            <a:ext cx="2665103" cy="1751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9318A8-B6CB-2C4E-A912-8AE6A960C413}"/>
              </a:ext>
            </a:extLst>
          </p:cNvPr>
          <p:cNvSpPr txBox="1"/>
          <p:nvPr/>
        </p:nvSpPr>
        <p:spPr>
          <a:xfrm>
            <a:off x="1692843" y="4247816"/>
            <a:ext cx="928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408C04-2372-874C-A1AA-6568D82F027E}"/>
              </a:ext>
            </a:extLst>
          </p:cNvPr>
          <p:cNvGrpSpPr/>
          <p:nvPr/>
        </p:nvGrpSpPr>
        <p:grpSpPr>
          <a:xfrm>
            <a:off x="1692843" y="2342479"/>
            <a:ext cx="4953938" cy="2159253"/>
            <a:chOff x="2058357" y="3123305"/>
            <a:chExt cx="6605250" cy="28790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E9CB57F-6B56-3049-84E4-0F4C14D5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3926" y="3123305"/>
              <a:ext cx="4089681" cy="23359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15E15C-78C0-034C-8DFD-67FF8E77F298}"/>
                </a:ext>
              </a:extLst>
            </p:cNvPr>
            <p:cNvSpPr txBox="1"/>
            <p:nvPr/>
          </p:nvSpPr>
          <p:spPr>
            <a:xfrm>
              <a:off x="2058357" y="5663754"/>
              <a:ext cx="523904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050" dirty="0">
                  <a:solidFill>
                    <a:schemeClr val="bg2">
                      <a:lumMod val="75000"/>
                    </a:schemeClr>
                  </a:solidFill>
                  <a:latin typeface="Trebuchet MS"/>
                  <a:cs typeface="Trebuchet MS"/>
                </a:rPr>
                <a:t>[ INPUT ]                                                               [ OUTPUT ]</a:t>
              </a:r>
            </a:p>
          </p:txBody>
        </p:sp>
      </p:grpSp>
      <p:sp>
        <p:nvSpPr>
          <p:cNvPr id="16" name="Text Box 2">
            <a:extLst>
              <a:ext uri="{FF2B5EF4-FFF2-40B4-BE49-F238E27FC236}">
                <a16:creationId xmlns:a16="http://schemas.microsoft.com/office/drawing/2014/main" id="{00FEA43A-F7CD-094A-9E52-F64DF3C99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8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546BB4C-0183-794A-B525-43D1AAC2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849" y="648258"/>
            <a:ext cx="2527279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308 L 0.34063 -0.004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BC8E4-F36C-2145-B90C-542FF7196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27" y="534042"/>
            <a:ext cx="2571749" cy="25856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46BB4C-0183-794A-B525-43D1AAC2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1183" y="600552"/>
            <a:ext cx="2527278" cy="2556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FC52ABF-769D-7045-837F-6637A790FAB2}"/>
              </a:ext>
            </a:extLst>
          </p:cNvPr>
          <p:cNvSpPr/>
          <p:nvPr/>
        </p:nvSpPr>
        <p:spPr>
          <a:xfrm>
            <a:off x="3672343" y="1826867"/>
            <a:ext cx="302342" cy="252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A0E648-C579-7E40-88D8-BFA74C49BE53}"/>
              </a:ext>
            </a:extLst>
          </p:cNvPr>
          <p:cNvSpPr txBox="1"/>
          <p:nvPr/>
        </p:nvSpPr>
        <p:spPr>
          <a:xfrm>
            <a:off x="1876162" y="303209"/>
            <a:ext cx="42482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 [ SEGMENTACIÓN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3FFAE-FCAB-7C43-AC39-3B56289D07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3" y="600552"/>
            <a:ext cx="2500045" cy="2514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73DD0-482E-2545-ACA4-D5EBD7C0F836}"/>
              </a:ext>
            </a:extLst>
          </p:cNvPr>
          <p:cNvSpPr txBox="1"/>
          <p:nvPr/>
        </p:nvSpPr>
        <p:spPr>
          <a:xfrm>
            <a:off x="1025011" y="3163528"/>
            <a:ext cx="58034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Área: contar cuántos pixeles hay mayores que 170 (pixeles blancos en la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segmentación). Área = 8720 pixeles.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10FA3A-ED79-4848-9556-D38741161E93}"/>
              </a:ext>
            </a:extLst>
          </p:cNvPr>
          <p:cNvSpPr txBox="1"/>
          <p:nvPr/>
        </p:nvSpPr>
        <p:spPr>
          <a:xfrm>
            <a:off x="1021323" y="3668659"/>
            <a:ext cx="3476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Trebuchet MS" panose="020B0703020202090204" pitchFamily="34" charset="0"/>
              </a:rPr>
              <a:t>Tono gris promedio: promediar en el input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los pixeles mayores que 170.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Tono de gris promedio = 230.2049, o bien </a:t>
            </a:r>
          </a:p>
          <a:p>
            <a:r>
              <a:rPr lang="es-ES_tradnl" sz="1050" dirty="0">
                <a:latin typeface="Trebuchet MS" panose="020B0703020202090204" pitchFamily="34" charset="0"/>
              </a:rPr>
              <a:t>          230.20/255 x 100 = 90.28%</a:t>
            </a:r>
          </a:p>
        </p:txBody>
      </p:sp>
    </p:spTree>
    <p:extLst>
      <p:ext uri="{BB962C8B-B14F-4D97-AF65-F5344CB8AC3E}">
        <p14:creationId xmlns:p14="http://schemas.microsoft.com/office/powerpoint/2010/main" val="27182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26" y="2414828"/>
            <a:ext cx="2952890" cy="1961486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7" y="2387594"/>
            <a:ext cx="2864990" cy="2012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2843" y="4469533"/>
            <a:ext cx="3809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516503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8C930BDB-127E-7C4D-A5A2-A2A945621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560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8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8" y="438687"/>
            <a:ext cx="6071238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1" y="436722"/>
            <a:ext cx="6418744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4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90" y="2412820"/>
            <a:ext cx="2952890" cy="1965503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1" y="2406989"/>
            <a:ext cx="2952890" cy="19732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07" y="4469533"/>
            <a:ext cx="3809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Trebuchet MS"/>
                <a:cs typeface="Trebuchet MS"/>
              </a:rPr>
              <a:t>[ INPUT ]                                                            [ OUTPUT ]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334767" y="2264569"/>
            <a:ext cx="3490572" cy="24856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CL" sz="105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E396824A-DB44-5A4B-95D3-EE45D8703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24" y="658416"/>
            <a:ext cx="616386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_tradnl" sz="1800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Procesamiento de Imágenes</a:t>
            </a:r>
            <a:r>
              <a:rPr lang="es-ES_tradnl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:</a:t>
            </a:r>
            <a:r>
              <a:rPr lang="es-ES_tradnl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itchFamily="34" charset="0"/>
              </a:rPr>
              <a:t> </a:t>
            </a:r>
          </a:p>
          <a:p>
            <a:pPr eaLnBrk="0" hangingPunct="0"/>
            <a:endParaRPr lang="es-ES_tradnl" sz="1800" dirty="0">
              <a:solidFill>
                <a:srgbClr val="0000FF"/>
              </a:solidFill>
              <a:latin typeface="Trebuchet MS" pitchFamily="34" charset="0"/>
            </a:endParaRPr>
          </a:p>
          <a:p>
            <a:pPr eaLnBrk="0" hangingPunct="0"/>
            <a:r>
              <a:rPr lang="es-ES_tradnl" sz="1800" dirty="0">
                <a:solidFill>
                  <a:srgbClr val="0000FF"/>
                </a:solidFill>
                <a:latin typeface="Trebuchet MS" pitchFamily="34" charset="0"/>
              </a:rPr>
              <a:t>Uso de algoritmos computacionales que toman una imagen como entrada y entregan una imagen como salida.</a:t>
            </a:r>
            <a:endParaRPr lang="es-ES_tradnl" sz="750" dirty="0">
              <a:solidFill>
                <a:srgbClr val="0000FF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2" y="436722"/>
            <a:ext cx="6380523" cy="4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011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750</Words>
  <Application>Microsoft Macintosh PowerPoint</Application>
  <PresentationFormat>On-screen Show (16:9)</PresentationFormat>
  <Paragraphs>212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Trebuchet MS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Domingo Mery</cp:lastModifiedBy>
  <cp:revision>13</cp:revision>
  <dcterms:modified xsi:type="dcterms:W3CDTF">2022-08-16T14:38:45Z</dcterms:modified>
</cp:coreProperties>
</file>